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44"/>
  </p:notesMasterIdLst>
  <p:handoutMasterIdLst>
    <p:handoutMasterId r:id="rId45"/>
  </p:handoutMasterIdLst>
  <p:sldIdLst>
    <p:sldId id="622" r:id="rId4"/>
    <p:sldId id="623" r:id="rId5"/>
    <p:sldId id="667" r:id="rId6"/>
    <p:sldId id="625" r:id="rId7"/>
    <p:sldId id="626" r:id="rId8"/>
    <p:sldId id="668" r:id="rId9"/>
    <p:sldId id="628" r:id="rId10"/>
    <p:sldId id="629" r:id="rId11"/>
    <p:sldId id="631" r:id="rId12"/>
    <p:sldId id="669" r:id="rId13"/>
    <p:sldId id="633" r:id="rId14"/>
    <p:sldId id="634" r:id="rId15"/>
    <p:sldId id="630" r:id="rId16"/>
    <p:sldId id="638" r:id="rId17"/>
    <p:sldId id="639" r:id="rId18"/>
    <p:sldId id="640" r:id="rId19"/>
    <p:sldId id="641" r:id="rId20"/>
    <p:sldId id="642" r:id="rId21"/>
    <p:sldId id="646" r:id="rId22"/>
    <p:sldId id="643" r:id="rId23"/>
    <p:sldId id="644" r:id="rId24"/>
    <p:sldId id="645" r:id="rId25"/>
    <p:sldId id="647" r:id="rId26"/>
    <p:sldId id="648" r:id="rId27"/>
    <p:sldId id="666" r:id="rId28"/>
    <p:sldId id="649" r:id="rId29"/>
    <p:sldId id="650" r:id="rId30"/>
    <p:sldId id="651" r:id="rId31"/>
    <p:sldId id="652" r:id="rId32"/>
    <p:sldId id="654" r:id="rId33"/>
    <p:sldId id="655" r:id="rId34"/>
    <p:sldId id="656" r:id="rId35"/>
    <p:sldId id="657" r:id="rId36"/>
    <p:sldId id="658" r:id="rId37"/>
    <p:sldId id="659" r:id="rId38"/>
    <p:sldId id="670" r:id="rId39"/>
    <p:sldId id="661" r:id="rId40"/>
    <p:sldId id="662" r:id="rId41"/>
    <p:sldId id="663" r:id="rId42"/>
    <p:sldId id="665" r:id="rId4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2"/>
            <p14:sldId id="623"/>
            <p14:sldId id="667"/>
            <p14:sldId id="625"/>
            <p14:sldId id="626"/>
            <p14:sldId id="668"/>
            <p14:sldId id="628"/>
            <p14:sldId id="629"/>
            <p14:sldId id="631"/>
            <p14:sldId id="669"/>
            <p14:sldId id="633"/>
            <p14:sldId id="634"/>
            <p14:sldId id="630"/>
            <p14:sldId id="638"/>
            <p14:sldId id="639"/>
            <p14:sldId id="640"/>
            <p14:sldId id="641"/>
            <p14:sldId id="642"/>
            <p14:sldId id="646"/>
            <p14:sldId id="643"/>
            <p14:sldId id="644"/>
            <p14:sldId id="645"/>
            <p14:sldId id="647"/>
            <p14:sldId id="648"/>
            <p14:sldId id="666"/>
            <p14:sldId id="649"/>
            <p14:sldId id="650"/>
            <p14:sldId id="651"/>
            <p14:sldId id="652"/>
            <p14:sldId id="654"/>
            <p14:sldId id="655"/>
            <p14:sldId id="656"/>
            <p14:sldId id="657"/>
            <p14:sldId id="658"/>
            <p14:sldId id="659"/>
            <p14:sldId id="670"/>
            <p14:sldId id="661"/>
            <p14:sldId id="662"/>
            <p14:sldId id="663"/>
            <p14:sldId id="6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 autoAdjust="0"/>
    <p:restoredTop sz="83605" autoAdjust="0"/>
  </p:normalViewPr>
  <p:slideViewPr>
    <p:cSldViewPr snapToGrid="0">
      <p:cViewPr varScale="1">
        <p:scale>
          <a:sx n="57" d="100"/>
          <a:sy n="57" d="100"/>
        </p:scale>
        <p:origin x="96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6/1/2025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6/1/2025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755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83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142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51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941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004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76499"/>
            <a:ext cx="7924800" cy="1143000"/>
          </a:xfrm>
        </p:spPr>
        <p:txBody>
          <a:bodyPr/>
          <a:lstStyle/>
          <a:p>
            <a:r>
              <a:rPr lang="en-US" dirty="0" err="1"/>
              <a:t>CloudSAMS</a:t>
            </a:r>
            <a:endParaRPr 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BE2B238B-81F8-40F2-B31C-662C6757D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0" y="3836506"/>
            <a:ext cx="7924800" cy="97472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zh-H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Introduction of transmitting </a:t>
            </a:r>
          </a:p>
          <a:p>
            <a:pPr>
              <a:spcBef>
                <a:spcPct val="0"/>
              </a:spcBef>
              <a:defRPr/>
            </a:pPr>
            <a:r>
              <a:rPr lang="en-US" altLang="zh-H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TSA Student Data file via </a:t>
            </a:r>
            <a:r>
              <a:rPr lang="en-US" altLang="zh-HK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CloudSAMS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2</a:t>
            </a:r>
            <a:endParaRPr lang="zh-TW" altLang="en-US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798022" y="3294554"/>
            <a:ext cx="11393978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HKEAA &gt; TSA &gt; Data Communication &gt; Process Incoming Data</a:t>
            </a:r>
            <a:endParaRPr lang="zh-TW" altLang="en-US" sz="5200" b="0" kern="0" dirty="0"/>
          </a:p>
        </p:txBody>
      </p:sp>
    </p:spTree>
    <p:extLst>
      <p:ext uri="{BB962C8B-B14F-4D97-AF65-F5344CB8AC3E}">
        <p14:creationId xmlns:p14="http://schemas.microsoft.com/office/powerpoint/2010/main" val="29857671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1EDC0-4E84-41C8-B520-CB0FE93D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decrypted parameter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9640EA-0C7E-4DAC-8F71-291FA12F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BE83E52-5F0B-415E-A1E3-53E12010CAA0}"/>
              </a:ext>
            </a:extLst>
          </p:cNvPr>
          <p:cNvGrpSpPr/>
          <p:nvPr/>
        </p:nvGrpSpPr>
        <p:grpSpPr>
          <a:xfrm>
            <a:off x="3805388" y="2193791"/>
            <a:ext cx="7666956" cy="3718407"/>
            <a:chOff x="2754923" y="1367446"/>
            <a:chExt cx="8760552" cy="477261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1B71684-1D5E-4838-8BBB-C8EFD97E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3442" y="1367446"/>
              <a:ext cx="8722033" cy="4755443"/>
            </a:xfrm>
            <a:prstGeom prst="rect">
              <a:avLst/>
            </a:prstGeom>
          </p:spPr>
        </p:pic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E193F372-D141-4FB9-B71F-B647E24D8B33}"/>
                </a:ext>
              </a:extLst>
            </p:cNvPr>
            <p:cNvSpPr/>
            <p:nvPr/>
          </p:nvSpPr>
          <p:spPr>
            <a:xfrm>
              <a:off x="2793443" y="4152743"/>
              <a:ext cx="934495" cy="489596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矩形 8">
              <a:extLst>
                <a:ext uri="{FF2B5EF4-FFF2-40B4-BE49-F238E27FC236}">
                  <a16:creationId xmlns:a16="http://schemas.microsoft.com/office/drawing/2014/main" id="{A237EB20-634E-4131-A03B-9EAADD4A5B7D}"/>
                </a:ext>
              </a:extLst>
            </p:cNvPr>
            <p:cNvSpPr/>
            <p:nvPr/>
          </p:nvSpPr>
          <p:spPr>
            <a:xfrm flipV="1">
              <a:off x="2754923" y="5650463"/>
              <a:ext cx="561033" cy="489597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464F61-FEB9-4E36-9DF3-0F2D58D7A341}"/>
              </a:ext>
            </a:extLst>
          </p:cNvPr>
          <p:cNvCxnSpPr/>
          <p:nvPr/>
        </p:nvCxnSpPr>
        <p:spPr bwMode="auto">
          <a:xfrm flipH="1">
            <a:off x="3382570" y="5721472"/>
            <a:ext cx="4192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013717E-6F91-48E1-B751-B454203A7324}"/>
              </a:ext>
            </a:extLst>
          </p:cNvPr>
          <p:cNvCxnSpPr/>
          <p:nvPr/>
        </p:nvCxnSpPr>
        <p:spPr bwMode="auto">
          <a:xfrm flipH="1">
            <a:off x="3386183" y="4554578"/>
            <a:ext cx="4192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標題 1">
            <a:extLst>
              <a:ext uri="{FF2B5EF4-FFF2-40B4-BE49-F238E27FC236}">
                <a16:creationId xmlns:a16="http://schemas.microsoft.com/office/drawing/2014/main" id="{046BF7F2-4862-478F-AF14-0DAF111FB955}"/>
              </a:ext>
            </a:extLst>
          </p:cNvPr>
          <p:cNvSpPr txBox="1">
            <a:spLocks/>
          </p:cNvSpPr>
          <p:nvPr/>
        </p:nvSpPr>
        <p:spPr bwMode="auto">
          <a:xfrm>
            <a:off x="331483" y="4043124"/>
            <a:ext cx="2945449" cy="8094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2. Press “Import”.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FCBEFA0B-C551-43F1-81C7-699B794BA7E6}"/>
              </a:ext>
            </a:extLst>
          </p:cNvPr>
          <p:cNvSpPr txBox="1">
            <a:spLocks/>
          </p:cNvSpPr>
          <p:nvPr/>
        </p:nvSpPr>
        <p:spPr bwMode="auto">
          <a:xfrm>
            <a:off x="331483" y="4970612"/>
            <a:ext cx="3408587" cy="112026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1. Choose parameter file.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07FA3-9A0E-4152-BAF7-129F2D4F33CF}"/>
              </a:ext>
            </a:extLst>
          </p:cNvPr>
          <p:cNvSpPr/>
          <p:nvPr/>
        </p:nvSpPr>
        <p:spPr>
          <a:xfrm>
            <a:off x="1372756" y="1586503"/>
            <a:ext cx="993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HKEAA &gt; TSA &gt; Data Communication &gt; Process Incoming Data </a:t>
            </a:r>
            <a:endParaRPr lang="zh-TW" altLang="en-US" sz="2400" b="1" kern="0" dirty="0">
              <a:latin typeface="+mj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0389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1EDC0-4E84-41C8-B520-CB0FE93D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decrypted parameter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9640EA-0C7E-4DAC-8F71-291FA12F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07FA3-9A0E-4152-BAF7-129F2D4F33CF}"/>
              </a:ext>
            </a:extLst>
          </p:cNvPr>
          <p:cNvSpPr/>
          <p:nvPr/>
        </p:nvSpPr>
        <p:spPr>
          <a:xfrm>
            <a:off x="1688715" y="1253342"/>
            <a:ext cx="993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HKEAA &gt; TSA &gt; Data Communication &gt; Process Incoming Data </a:t>
            </a:r>
            <a:endParaRPr lang="zh-TW" altLang="en-US" sz="2400" b="1" kern="0" dirty="0">
              <a:latin typeface="+mj-lt"/>
              <a:ea typeface="新細明體" pitchFamily="18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CD28B90-A0FA-41FC-9C5E-3AFC4AB887A3}"/>
              </a:ext>
            </a:extLst>
          </p:cNvPr>
          <p:cNvGrpSpPr/>
          <p:nvPr/>
        </p:nvGrpSpPr>
        <p:grpSpPr>
          <a:xfrm>
            <a:off x="2859647" y="1852770"/>
            <a:ext cx="5891609" cy="3139017"/>
            <a:chOff x="2806700" y="2596276"/>
            <a:chExt cx="5867400" cy="3307952"/>
          </a:xfrm>
        </p:grpSpPr>
        <p:sp>
          <p:nvSpPr>
            <p:cNvPr id="18" name="矩形 8">
              <a:extLst>
                <a:ext uri="{FF2B5EF4-FFF2-40B4-BE49-F238E27FC236}">
                  <a16:creationId xmlns:a16="http://schemas.microsoft.com/office/drawing/2014/main" id="{F798062E-C0BB-401D-99BB-A14C7CA77208}"/>
                </a:ext>
              </a:extLst>
            </p:cNvPr>
            <p:cNvSpPr/>
            <p:nvPr/>
          </p:nvSpPr>
          <p:spPr>
            <a:xfrm flipV="1">
              <a:off x="3115521" y="5625385"/>
              <a:ext cx="831558" cy="278843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8">
              <a:extLst>
                <a:ext uri="{FF2B5EF4-FFF2-40B4-BE49-F238E27FC236}">
                  <a16:creationId xmlns:a16="http://schemas.microsoft.com/office/drawing/2014/main" id="{183E9AE0-CB7F-469B-A2AC-D216FDCD5043}"/>
                </a:ext>
              </a:extLst>
            </p:cNvPr>
            <p:cNvSpPr/>
            <p:nvPr/>
          </p:nvSpPr>
          <p:spPr>
            <a:xfrm flipV="1">
              <a:off x="2806700" y="2596276"/>
              <a:ext cx="5867400" cy="27884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5B78C220-22D7-4BC5-9730-752CC2E4BF1D}"/>
              </a:ext>
            </a:extLst>
          </p:cNvPr>
          <p:cNvSpPr txBox="1">
            <a:spLocks/>
          </p:cNvSpPr>
          <p:nvPr/>
        </p:nvSpPr>
        <p:spPr bwMode="auto">
          <a:xfrm>
            <a:off x="497537" y="3910047"/>
            <a:ext cx="11694463" cy="216347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3. The message status will change to “Imported”. Relevant message is shown at the top of the screen.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9231E9-6E31-48C0-B5A2-38E732E7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714500"/>
            <a:ext cx="6324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950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7F241-EB82-41D5-B555-FA37B0DE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Parameter File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FD0C9E-03AA-4D86-81D2-47D33CEDB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43FC0004-596A-43A0-9396-F79B14F2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432" y="4194692"/>
            <a:ext cx="10593385" cy="203661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0" dirty="0">
                <a:solidFill>
                  <a:schemeClr val="tx1"/>
                </a:solidFill>
              </a:rPr>
              <a:t>Each parameter file is imported for </a:t>
            </a:r>
            <a:r>
              <a:rPr lang="en-US" altLang="zh-TW" sz="2000" b="1" u="sng" dirty="0">
                <a:solidFill>
                  <a:schemeClr val="tx1"/>
                </a:solidFill>
              </a:rPr>
              <a:t>one </a:t>
            </a:r>
            <a:r>
              <a:rPr lang="en-US" altLang="zh-TW" sz="2000" b="0" dirty="0">
                <a:solidFill>
                  <a:schemeClr val="tx1"/>
                </a:solidFill>
              </a:rPr>
              <a:t>school level and school session. </a:t>
            </a:r>
          </a:p>
          <a:p>
            <a:pPr>
              <a:defRPr/>
            </a:pPr>
            <a:r>
              <a:rPr lang="en-US" altLang="zh-TW" sz="2000" b="0" dirty="0">
                <a:solidFill>
                  <a:schemeClr val="tx1"/>
                </a:solidFill>
              </a:rPr>
              <a:t>In case a school is a </a:t>
            </a:r>
            <a:r>
              <a:rPr lang="en-US" altLang="zh-TW" sz="2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through-train</a:t>
            </a:r>
            <a:r>
              <a:rPr lang="en-US" altLang="zh-TW" sz="2000" b="0" dirty="0">
                <a:solidFill>
                  <a:schemeClr val="tx1"/>
                </a:solidFill>
              </a:rPr>
              <a:t> school with </a:t>
            </a:r>
            <a:r>
              <a:rPr lang="en-US" altLang="zh-TW" sz="2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“AM” and “PM” sessions </a:t>
            </a:r>
            <a:r>
              <a:rPr lang="en-US" altLang="zh-TW" sz="2000" b="0" dirty="0">
                <a:solidFill>
                  <a:schemeClr val="tx1"/>
                </a:solidFill>
              </a:rPr>
              <a:t>operated, user has to import </a:t>
            </a:r>
            <a:r>
              <a:rPr lang="en-US" altLang="zh-TW" sz="2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three</a:t>
            </a:r>
            <a:r>
              <a:rPr lang="en-US" altLang="zh-TW" sz="2000" b="0" dirty="0">
                <a:solidFill>
                  <a:schemeClr val="tx1"/>
                </a:solidFill>
              </a:rPr>
              <a:t> parameter files </a:t>
            </a:r>
            <a:r>
              <a:rPr lang="en-US" altLang="zh-TW" sz="2000" dirty="0">
                <a:solidFill>
                  <a:schemeClr val="tx1"/>
                </a:solidFill>
              </a:rPr>
              <a:t>in total. </a:t>
            </a:r>
            <a:r>
              <a:rPr lang="en-US" altLang="zh-TW" sz="2000" b="0" dirty="0">
                <a:solidFill>
                  <a:schemeClr val="tx1"/>
                </a:solidFill>
              </a:rPr>
              <a:t>(i.e. </a:t>
            </a:r>
            <a:r>
              <a:rPr lang="en-US" altLang="zh-TW" sz="2000" dirty="0">
                <a:solidFill>
                  <a:schemeClr val="tx1"/>
                </a:solidFill>
              </a:rPr>
              <a:t>Parameter file for Primary – A.M section , Parameter file for Primary– P.M. section, and P</a:t>
            </a:r>
            <a:r>
              <a:rPr lang="en-US" altLang="zh-TW" sz="2000" b="0" dirty="0">
                <a:solidFill>
                  <a:schemeClr val="tx1"/>
                </a:solidFill>
              </a:rPr>
              <a:t>arameter file for Secondary )</a:t>
            </a:r>
            <a:endParaRPr kumimoji="0" lang="en-US" altLang="zh-TW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DE2962-BD18-401A-B9CD-86971080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33" y="1173418"/>
            <a:ext cx="10593385" cy="27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40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1862694" y="1875425"/>
            <a:ext cx="8466612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3</a:t>
            </a:r>
            <a:endParaRPr lang="zh-TW" altLang="en-US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372355" y="3449782"/>
            <a:ext cx="13726031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fi-FI" altLang="zh-TW" sz="5400" dirty="0">
                <a:solidFill>
                  <a:srgbClr val="7030A0"/>
                </a:solidFill>
                <a:latin typeface="Trebuchet MS" pitchFamily="34" charset="0"/>
              </a:rPr>
              <a:t>HKEAA &gt; TSA &gt; Maintain Student Data</a:t>
            </a:r>
            <a:endParaRPr lang="zh-TW" altLang="en-US" sz="5200" b="0" kern="0" dirty="0"/>
          </a:p>
        </p:txBody>
      </p:sp>
    </p:spTree>
    <p:extLst>
      <p:ext uri="{BB962C8B-B14F-4D97-AF65-F5344CB8AC3E}">
        <p14:creationId xmlns:p14="http://schemas.microsoft.com/office/powerpoint/2010/main" val="21846857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953701-9D8E-4DF1-AE0F-48D393EC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3087E3-3BF7-41A0-BF4C-35213D8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3FDCCD4-6F62-47CE-B3FB-7C85DB4886A2}"/>
              </a:ext>
            </a:extLst>
          </p:cNvPr>
          <p:cNvGrpSpPr/>
          <p:nvPr/>
        </p:nvGrpSpPr>
        <p:grpSpPr>
          <a:xfrm>
            <a:off x="501161" y="1947066"/>
            <a:ext cx="8250948" cy="4429224"/>
            <a:chOff x="3520632" y="2027453"/>
            <a:chExt cx="8250948" cy="4429224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344CDDFF-DCB6-4652-B088-70911B1B9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0632" y="2027453"/>
              <a:ext cx="8250948" cy="442922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5A6F17-2162-49DD-975A-C013E99BE4D0}"/>
                </a:ext>
              </a:extLst>
            </p:cNvPr>
            <p:cNvSpPr/>
            <p:nvPr/>
          </p:nvSpPr>
          <p:spPr>
            <a:xfrm flipV="1">
              <a:off x="3667170" y="2460729"/>
              <a:ext cx="771479" cy="23222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439091A-9F65-4F9A-851A-1BD6478F08A6}"/>
              </a:ext>
            </a:extLst>
          </p:cNvPr>
          <p:cNvSpPr/>
          <p:nvPr/>
        </p:nvSpPr>
        <p:spPr>
          <a:xfrm>
            <a:off x="3480138" y="1318953"/>
            <a:ext cx="588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fi-FI" altLang="zh-TW" sz="2400" b="1" dirty="0">
                <a:latin typeface="+mj-lt"/>
                <a:ea typeface="新細明體" pitchFamily="18" charset="-120"/>
              </a:rPr>
              <a:t>HKEAA &gt; TSA &gt; Maintain Student Data </a:t>
            </a:r>
            <a:endParaRPr lang="zh-TW" altLang="en-US" sz="2400" b="1" kern="0" dirty="0">
              <a:latin typeface="+mj-lt"/>
              <a:ea typeface="新細明體" pitchFamily="18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7CC833A-6079-496F-906F-5730CCDF0C08}"/>
              </a:ext>
            </a:extLst>
          </p:cNvPr>
          <p:cNvCxnSpPr>
            <a:cxnSpLocks/>
          </p:cNvCxnSpPr>
          <p:nvPr/>
        </p:nvCxnSpPr>
        <p:spPr bwMode="auto">
          <a:xfrm>
            <a:off x="1419179" y="2496454"/>
            <a:ext cx="75533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A60488FE-FB97-4BD6-8DC0-2FEFA3EE6C08}"/>
              </a:ext>
            </a:extLst>
          </p:cNvPr>
          <p:cNvSpPr/>
          <p:nvPr/>
        </p:nvSpPr>
        <p:spPr>
          <a:xfrm>
            <a:off x="8956588" y="2222686"/>
            <a:ext cx="3143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2. Press “Search” button.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1. Select search criteria.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C47A35-0349-4E83-B444-1A21574C190C}"/>
              </a:ext>
            </a:extLst>
          </p:cNvPr>
          <p:cNvSpPr/>
          <p:nvPr/>
        </p:nvSpPr>
        <p:spPr>
          <a:xfrm flipV="1">
            <a:off x="647700" y="2775072"/>
            <a:ext cx="7830906" cy="3515816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C1E3C36-1475-4D43-9A19-D86911968319}"/>
              </a:ext>
            </a:extLst>
          </p:cNvPr>
          <p:cNvCxnSpPr>
            <a:cxnSpLocks/>
          </p:cNvCxnSpPr>
          <p:nvPr/>
        </p:nvCxnSpPr>
        <p:spPr bwMode="auto">
          <a:xfrm>
            <a:off x="8478605" y="4796968"/>
            <a:ext cx="5470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33170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21F640B-217A-4100-809F-911BE76F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48387"/>
            <a:ext cx="10325100" cy="316151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94569F1-41FF-4EC2-810F-5D0F6A37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7C59D9-1916-49B5-AEB5-8EBC6316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BCB49F-948E-418F-B585-57F27F533076}"/>
              </a:ext>
            </a:extLst>
          </p:cNvPr>
          <p:cNvSpPr/>
          <p:nvPr/>
        </p:nvSpPr>
        <p:spPr>
          <a:xfrm>
            <a:off x="2949946" y="1234121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Data that match search</a:t>
            </a:r>
            <a:r>
              <a:rPr lang="zh-TW" altLang="en-US" sz="2400" b="1" dirty="0"/>
              <a:t> </a:t>
            </a:r>
            <a:r>
              <a:rPr lang="en-US" sz="2400" b="1" dirty="0"/>
              <a:t>criteria are shown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BFDC85F-A833-4B0F-846A-08623C7A2131}"/>
              </a:ext>
            </a:extLst>
          </p:cNvPr>
          <p:cNvGrpSpPr/>
          <p:nvPr/>
        </p:nvGrpSpPr>
        <p:grpSpPr>
          <a:xfrm>
            <a:off x="2419350" y="3605315"/>
            <a:ext cx="3197679" cy="1304585"/>
            <a:chOff x="2419350" y="4229098"/>
            <a:chExt cx="3197679" cy="1304585"/>
          </a:xfrm>
        </p:grpSpPr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C0EE240D-4DF5-463F-92A4-C412A6B34599}"/>
                </a:ext>
              </a:extLst>
            </p:cNvPr>
            <p:cNvSpPr/>
            <p:nvPr/>
          </p:nvSpPr>
          <p:spPr>
            <a:xfrm flipV="1">
              <a:off x="2419350" y="4229099"/>
              <a:ext cx="1455964" cy="130458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8" name="矩形 9">
              <a:extLst>
                <a:ext uri="{FF2B5EF4-FFF2-40B4-BE49-F238E27FC236}">
                  <a16:creationId xmlns:a16="http://schemas.microsoft.com/office/drawing/2014/main" id="{8599A537-B993-4BB4-9CA0-DB87A9568AC2}"/>
                </a:ext>
              </a:extLst>
            </p:cNvPr>
            <p:cNvSpPr/>
            <p:nvPr/>
          </p:nvSpPr>
          <p:spPr>
            <a:xfrm flipV="1">
              <a:off x="4457700" y="4229098"/>
              <a:ext cx="1159329" cy="130458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7504F12-C38A-484F-97DC-5BFA685A366D}"/>
              </a:ext>
            </a:extLst>
          </p:cNvPr>
          <p:cNvSpPr/>
          <p:nvPr/>
        </p:nvSpPr>
        <p:spPr>
          <a:xfrm>
            <a:off x="371474" y="5146825"/>
            <a:ext cx="10772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3a. Default Value = Original Class Name &amp; Class Number</a:t>
            </a:r>
          </a:p>
        </p:txBody>
      </p:sp>
    </p:spTree>
    <p:extLst>
      <p:ext uri="{BB962C8B-B14F-4D97-AF65-F5344CB8AC3E}">
        <p14:creationId xmlns:p14="http://schemas.microsoft.com/office/powerpoint/2010/main" val="39388003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109C6-2FA2-4489-A690-206774A8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9C48FC-8AA0-4A4A-A85A-7E38E4A53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84DAB8C-32E9-4D94-B9C5-AB7A384E52F4}"/>
              </a:ext>
            </a:extLst>
          </p:cNvPr>
          <p:cNvGrpSpPr/>
          <p:nvPr/>
        </p:nvGrpSpPr>
        <p:grpSpPr>
          <a:xfrm>
            <a:off x="445893" y="1295750"/>
            <a:ext cx="11451771" cy="5099780"/>
            <a:chOff x="445893" y="1416330"/>
            <a:chExt cx="11451771" cy="509978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D4FC476C-FFFB-41CB-AFDB-6C697FA07E10}"/>
                </a:ext>
              </a:extLst>
            </p:cNvPr>
            <p:cNvGrpSpPr/>
            <p:nvPr/>
          </p:nvGrpSpPr>
          <p:grpSpPr>
            <a:xfrm>
              <a:off x="445893" y="1416330"/>
              <a:ext cx="11451771" cy="4226784"/>
              <a:chOff x="547492" y="1631777"/>
              <a:chExt cx="11451771" cy="4226784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546F482C-02AC-4697-9322-E8DE8DE40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7492" y="1631777"/>
                <a:ext cx="11451771" cy="422678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A68571C-C39B-41D2-BD60-ED1FF9A729F3}"/>
                  </a:ext>
                </a:extLst>
              </p:cNvPr>
              <p:cNvSpPr/>
              <p:nvPr/>
            </p:nvSpPr>
            <p:spPr>
              <a:xfrm flipV="1">
                <a:off x="1001485" y="5489228"/>
                <a:ext cx="10997778" cy="369332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94B1FEC-39A8-4744-9964-896C7C88D897}"/>
                  </a:ext>
                </a:extLst>
              </p:cNvPr>
              <p:cNvSpPr/>
              <p:nvPr/>
            </p:nvSpPr>
            <p:spPr>
              <a:xfrm flipV="1">
                <a:off x="1001485" y="5153082"/>
                <a:ext cx="4484914" cy="289382"/>
              </a:xfrm>
              <a:prstGeom prst="rect">
                <a:avLst/>
              </a:prstGeom>
              <a:noFill/>
              <a:ln w="31750" cmpd="sng">
                <a:solidFill>
                  <a:srgbClr val="CC00C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2E93739D-F5C2-43CE-8541-A11956FAE3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037985" y="2991746"/>
                <a:ext cx="3595043" cy="21239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C81109B-BD70-48F3-BFD2-90CE60E2A73F}"/>
                  </a:ext>
                </a:extLst>
              </p:cNvPr>
              <p:cNvSpPr/>
              <p:nvPr/>
            </p:nvSpPr>
            <p:spPr>
              <a:xfrm>
                <a:off x="4702628" y="2530081"/>
                <a:ext cx="7164407" cy="461665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400" b="1" dirty="0">
                    <a:solidFill>
                      <a:srgbClr val="009900"/>
                    </a:solidFill>
                    <a:latin typeface="+mj-lt"/>
                    <a:ea typeface="新細明體" pitchFamily="18" charset="-120"/>
                  </a:rPr>
                  <a:t>3b. Modified data </a:t>
                </a:r>
                <a:r>
                  <a:rPr lang="en-US" altLang="zh-TW" sz="2400" b="1" dirty="0">
                    <a:solidFill>
                      <a:srgbClr val="009900"/>
                    </a:solidFill>
                    <a:latin typeface="+mj-lt"/>
                    <a:ea typeface="新細明體" pitchFamily="18" charset="-120"/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b="1" dirty="0">
                    <a:solidFill>
                      <a:srgbClr val="009900"/>
                    </a:solidFill>
                    <a:latin typeface="+mj-lt"/>
                    <a:ea typeface="新細明體" pitchFamily="18" charset="-120"/>
                  </a:rPr>
                  <a:t>Change into 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+mj-lt"/>
                    <a:ea typeface="新細明體" pitchFamily="18" charset="-120"/>
                  </a:rPr>
                  <a:t>RED</a:t>
                </a:r>
                <a:r>
                  <a:rPr lang="en-US" altLang="zh-TW" sz="2400" b="1" dirty="0">
                    <a:solidFill>
                      <a:srgbClr val="008000"/>
                    </a:solidFill>
                    <a:latin typeface="+mj-lt"/>
                    <a:ea typeface="新細明體" pitchFamily="18" charset="-120"/>
                  </a:rPr>
                  <a:t>  </a:t>
                </a:r>
              </a:p>
            </p:txBody>
          </p:sp>
        </p:grp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A8A8AFB-C7E7-4FE0-910C-8F84F5B4DD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6386" y="5643114"/>
              <a:ext cx="801601" cy="5827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197CE0A-E18F-4C0F-AFAC-EF0B8FF9BAE1}"/>
                </a:ext>
              </a:extLst>
            </p:cNvPr>
            <p:cNvSpPr/>
            <p:nvPr/>
          </p:nvSpPr>
          <p:spPr>
            <a:xfrm>
              <a:off x="3737987" y="6054445"/>
              <a:ext cx="7296635" cy="4616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srgbClr val="009900"/>
                  </a:solidFill>
                  <a:latin typeface="+mj-lt"/>
                  <a:ea typeface="新細明體" pitchFamily="18" charset="-120"/>
                </a:rPr>
                <a:t>3c. Whole Entry = </a:t>
              </a:r>
              <a:r>
                <a:rPr lang="en-US" altLang="zh-TW" sz="2400" b="1" dirty="0">
                  <a:solidFill>
                    <a:srgbClr val="FF0000"/>
                  </a:solidFill>
                  <a:latin typeface="+mj-lt"/>
                  <a:ea typeface="新細明體" pitchFamily="18" charset="-120"/>
                </a:rPr>
                <a:t>RED</a:t>
              </a:r>
              <a:r>
                <a:rPr lang="en-US" altLang="zh-TW" sz="2400" b="1" dirty="0">
                  <a:latin typeface="+mj-lt"/>
                  <a:ea typeface="新細明體" pitchFamily="18" charset="-120"/>
                </a:rPr>
                <a:t> </a:t>
              </a:r>
              <a:r>
                <a:rPr lang="en-US" altLang="zh-TW" sz="2400" b="1" dirty="0">
                  <a:solidFill>
                    <a:srgbClr val="009900"/>
                  </a:solidFill>
                  <a:latin typeface="+mj-lt"/>
                  <a:ea typeface="新細明體" pitchFamily="18" charset="-120"/>
                </a:rPr>
                <a:t>= Newly admitted student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4912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A5BECB-CFCC-455B-B402-2D0EF0C4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FC0B63-51F5-45EF-B312-13E7444D1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BF2B5F9-BDEF-42DA-96F6-F7CF18CB14BB}"/>
              </a:ext>
            </a:extLst>
          </p:cNvPr>
          <p:cNvGrpSpPr/>
          <p:nvPr/>
        </p:nvGrpSpPr>
        <p:grpSpPr>
          <a:xfrm>
            <a:off x="2139928" y="1422405"/>
            <a:ext cx="9757737" cy="4760680"/>
            <a:chOff x="445598" y="2309884"/>
            <a:chExt cx="11238402" cy="342295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ABAE8E7-E0AE-4BFC-BEA3-E81FFBFE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185" y="2309884"/>
              <a:ext cx="11236814" cy="3422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167BB28-1732-405F-8224-A118318A3AB3}"/>
                </a:ext>
              </a:extLst>
            </p:cNvPr>
            <p:cNvSpPr/>
            <p:nvPr/>
          </p:nvSpPr>
          <p:spPr>
            <a:xfrm flipV="1">
              <a:off x="445599" y="2593411"/>
              <a:ext cx="11238401" cy="259132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D7CEBD6-CB1A-42E9-A900-EA46C0E4F9B8}"/>
                </a:ext>
              </a:extLst>
            </p:cNvPr>
            <p:cNvSpPr/>
            <p:nvPr/>
          </p:nvSpPr>
          <p:spPr>
            <a:xfrm flipV="1">
              <a:off x="447185" y="4905829"/>
              <a:ext cx="467215" cy="780506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6F7B0CE-785A-44ED-8544-FF90D963948E}"/>
                </a:ext>
              </a:extLst>
            </p:cNvPr>
            <p:cNvSpPr/>
            <p:nvPr/>
          </p:nvSpPr>
          <p:spPr>
            <a:xfrm flipV="1">
              <a:off x="445598" y="4253707"/>
              <a:ext cx="686518" cy="259134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B69E8B83-0854-4849-BE54-DE271169A1F8}"/>
              </a:ext>
            </a:extLst>
          </p:cNvPr>
          <p:cNvCxnSpPr/>
          <p:nvPr/>
        </p:nvCxnSpPr>
        <p:spPr bwMode="auto">
          <a:xfrm flipH="1">
            <a:off x="1712686" y="5718629"/>
            <a:ext cx="360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7E00517-7487-457C-9624-70361A4AA6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34886" y="3706586"/>
            <a:ext cx="605042" cy="6039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1AC1D47-00F1-4F28-9480-6618F6C15B89}"/>
              </a:ext>
            </a:extLst>
          </p:cNvPr>
          <p:cNvCxnSpPr/>
          <p:nvPr/>
        </p:nvCxnSpPr>
        <p:spPr bwMode="auto">
          <a:xfrm flipH="1">
            <a:off x="1779828" y="1952172"/>
            <a:ext cx="360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3CD93E2-4246-4338-AD77-CDB214637968}"/>
              </a:ext>
            </a:extLst>
          </p:cNvPr>
          <p:cNvSpPr/>
          <p:nvPr/>
        </p:nvSpPr>
        <p:spPr>
          <a:xfrm>
            <a:off x="141750" y="1194956"/>
            <a:ext cx="1931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6. Display of relevant system message. 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5. Press “Save” button.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4. Select students for record saving.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0326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A9572-26B0-42D4-BA1A-6BE5D93B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Data: Reminder (1)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44208A-9E2E-4A09-BB42-178B6B951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37CD247A-81E2-4ACA-8C93-E76FD9F364E8}"/>
              </a:ext>
            </a:extLst>
          </p:cNvPr>
          <p:cNvGrpSpPr/>
          <p:nvPr/>
        </p:nvGrpSpPr>
        <p:grpSpPr>
          <a:xfrm>
            <a:off x="338138" y="1350022"/>
            <a:ext cx="11515723" cy="3727391"/>
            <a:chOff x="277898" y="1784454"/>
            <a:chExt cx="11296956" cy="352584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0994BE7-9E4E-48F0-9EC4-12F771456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317" y="1784454"/>
              <a:ext cx="5336225" cy="268626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med" len="med"/>
              <a:tailEnd type="triangle"/>
            </a:ln>
          </p:spPr>
        </p:pic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7983E129-74E7-4C27-AD69-910722C23FBC}"/>
                </a:ext>
              </a:extLst>
            </p:cNvPr>
            <p:cNvGrpSpPr/>
            <p:nvPr/>
          </p:nvGrpSpPr>
          <p:grpSpPr>
            <a:xfrm>
              <a:off x="277898" y="1930077"/>
              <a:ext cx="11296956" cy="3380223"/>
              <a:chOff x="277898" y="1930077"/>
              <a:chExt cx="11296956" cy="3380223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5B465482-E39F-419D-A753-2B6494063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9803" y="2624036"/>
                <a:ext cx="5705051" cy="2686264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E515A-0A88-40D9-B8F3-CA9E40B04E89}"/>
                  </a:ext>
                </a:extLst>
              </p:cNvPr>
              <p:cNvSpPr/>
              <p:nvPr/>
            </p:nvSpPr>
            <p:spPr>
              <a:xfrm flipV="1">
                <a:off x="277898" y="3364673"/>
                <a:ext cx="558651" cy="319313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AC25B36-7054-4B33-AE95-6BAE0C22982E}"/>
                  </a:ext>
                </a:extLst>
              </p:cNvPr>
              <p:cNvSpPr/>
              <p:nvPr/>
            </p:nvSpPr>
            <p:spPr>
              <a:xfrm flipV="1">
                <a:off x="297692" y="1930077"/>
                <a:ext cx="1269851" cy="319312"/>
              </a:xfrm>
              <a:prstGeom prst="rect">
                <a:avLst/>
              </a:prstGeom>
              <a:noFill/>
              <a:ln w="698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7AE77EB-A8E7-4EB7-931E-6CBCA70F59B1}"/>
                  </a:ext>
                </a:extLst>
              </p:cNvPr>
              <p:cNvSpPr/>
              <p:nvPr/>
            </p:nvSpPr>
            <p:spPr>
              <a:xfrm flipV="1">
                <a:off x="7034396" y="3643084"/>
                <a:ext cx="1500004" cy="348343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02170D4-05DE-4AF4-981A-061FC102705B}"/>
                  </a:ext>
                </a:extLst>
              </p:cNvPr>
              <p:cNvSpPr/>
              <p:nvPr/>
            </p:nvSpPr>
            <p:spPr>
              <a:xfrm flipV="1">
                <a:off x="5844188" y="2870946"/>
                <a:ext cx="646972" cy="317501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D283CF2-1A0F-47DA-988F-0C11E93B78DA}"/>
                  </a:ext>
                </a:extLst>
              </p:cNvPr>
              <p:cNvSpPr/>
              <p:nvPr/>
            </p:nvSpPr>
            <p:spPr>
              <a:xfrm flipV="1">
                <a:off x="5832896" y="4810810"/>
                <a:ext cx="5693294" cy="499490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D1D849E0-0952-4C9F-AC3E-23EDDF5899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41019" y="2313837"/>
                <a:ext cx="0" cy="9719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接點: 弧形 23">
                <a:extLst>
                  <a:ext uri="{FF2B5EF4-FFF2-40B4-BE49-F238E27FC236}">
                    <a16:creationId xmlns:a16="http://schemas.microsoft.com/office/drawing/2014/main" id="{E6C5367C-CC8E-4AFF-8C07-C2041DC69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8171" y="2128497"/>
                <a:ext cx="6981372" cy="1644543"/>
              </a:xfrm>
              <a:prstGeom prst="curvedConnector3">
                <a:avLst>
                  <a:gd name="adj1" fmla="val 116736"/>
                </a:avLst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BEED3361-55C6-49A6-9B09-3F8BD92C86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491160" y="3273551"/>
                <a:ext cx="417502" cy="41043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49A177AC-C536-4A6F-B8B9-900BC15A1F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96000" y="3285829"/>
                <a:ext cx="0" cy="14359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6974F26B-B9CD-476E-950F-E045239F7AC7}"/>
              </a:ext>
            </a:extLst>
          </p:cNvPr>
          <p:cNvSpPr/>
          <p:nvPr/>
        </p:nvSpPr>
        <p:spPr>
          <a:xfrm>
            <a:off x="918355" y="5095147"/>
            <a:ext cx="8614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Note: </a:t>
            </a:r>
          </a:p>
          <a:p>
            <a:pPr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Always save the edited data before starting a new search </a:t>
            </a:r>
          </a:p>
        </p:txBody>
      </p:sp>
    </p:spTree>
    <p:extLst>
      <p:ext uri="{BB962C8B-B14F-4D97-AF65-F5344CB8AC3E}">
        <p14:creationId xmlns:p14="http://schemas.microsoft.com/office/powerpoint/2010/main" val="38597186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E5174-0CAC-4CCE-AE1F-6756E2BC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HKEAA</a:t>
            </a:r>
            <a:r>
              <a:rPr lang="zh-TW" altLang="en-US" dirty="0"/>
              <a:t> </a:t>
            </a:r>
            <a:r>
              <a:rPr lang="en-US" altLang="zh-TW" dirty="0"/>
              <a:t>Module Structure 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39F3EA-1D6B-4FCF-B269-05AC57C4F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C445C8A-598C-4585-A352-F639953F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HKEAA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HKDSE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HKALE/HKCEE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TSA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b="1" dirty="0">
                <a:solidFill>
                  <a:srgbClr val="008000"/>
                </a:solidFill>
                <a:latin typeface="Trebuchet MS" pitchFamily="34" charset="0"/>
              </a:rPr>
              <a:t>		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           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Maintain Student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	    Report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              Data Communication</a:t>
            </a:r>
            <a:r>
              <a:rPr lang="en-US" b="1" dirty="0"/>
              <a:t>  </a:t>
            </a:r>
          </a:p>
          <a:p>
            <a:pPr lvl="1"/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61AD8F-544D-47E7-94A6-9C9B77E3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34" y="1615868"/>
            <a:ext cx="4078404" cy="43962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DA70FE2-DF57-4DE6-BB6E-B48AB113907E}"/>
              </a:ext>
            </a:extLst>
          </p:cNvPr>
          <p:cNvSpPr/>
          <p:nvPr/>
        </p:nvSpPr>
        <p:spPr bwMode="auto">
          <a:xfrm>
            <a:off x="2072786" y="3482666"/>
            <a:ext cx="1166191" cy="49032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39A93F2-8A57-4813-A143-846B897CAAF7}"/>
              </a:ext>
            </a:extLst>
          </p:cNvPr>
          <p:cNvCxnSpPr>
            <a:cxnSpLocks/>
          </p:cNvCxnSpPr>
          <p:nvPr/>
        </p:nvCxnSpPr>
        <p:spPr bwMode="auto">
          <a:xfrm>
            <a:off x="2655881" y="4092265"/>
            <a:ext cx="0" cy="532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36266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6BE54-1FFF-49DA-975F-982D791A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10119214" cy="762000"/>
          </a:xfrm>
        </p:spPr>
        <p:txBody>
          <a:bodyPr/>
          <a:lstStyle/>
          <a:p>
            <a:r>
              <a:rPr lang="en-US" dirty="0"/>
              <a:t>Maintain Student Data: Reminder (2)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D9C234-4545-4FF7-B4A3-63AE0E3EC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79F80C2-D775-41F6-8DAE-9783B4387F89}"/>
              </a:ext>
            </a:extLst>
          </p:cNvPr>
          <p:cNvGrpSpPr/>
          <p:nvPr/>
        </p:nvGrpSpPr>
        <p:grpSpPr>
          <a:xfrm>
            <a:off x="523161" y="1504063"/>
            <a:ext cx="11374503" cy="4869298"/>
            <a:chOff x="523161" y="1504063"/>
            <a:chExt cx="11374503" cy="486929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CC56726-C247-4EA9-BEE2-8D9FD836D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60" y="1504063"/>
              <a:ext cx="11230204" cy="31985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90228716-3ADC-4DD2-87F4-C02FF39EFC1B}"/>
                </a:ext>
              </a:extLst>
            </p:cNvPr>
            <p:cNvCxnSpPr/>
            <p:nvPr/>
          </p:nvCxnSpPr>
          <p:spPr bwMode="auto">
            <a:xfrm>
              <a:off x="1538515" y="4702627"/>
              <a:ext cx="0" cy="5515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AAF6C44-378C-47E9-80A9-75437933BE07}"/>
                </a:ext>
              </a:extLst>
            </p:cNvPr>
            <p:cNvSpPr/>
            <p:nvPr/>
          </p:nvSpPr>
          <p:spPr>
            <a:xfrm flipV="1">
              <a:off x="1117599" y="3933368"/>
              <a:ext cx="2492693" cy="769257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A32B32C-6FA3-45CA-BF9E-279387D0894E}"/>
                </a:ext>
              </a:extLst>
            </p:cNvPr>
            <p:cNvSpPr/>
            <p:nvPr/>
          </p:nvSpPr>
          <p:spPr>
            <a:xfrm>
              <a:off x="523161" y="5173032"/>
              <a:ext cx="11145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latin typeface="+mj-lt"/>
                  <a:ea typeface="新細明體" pitchFamily="18" charset="-120"/>
                </a:rPr>
                <a:t>Note: </a:t>
              </a:r>
            </a:p>
            <a:p>
              <a:pPr>
                <a:defRPr/>
              </a:pPr>
              <a:r>
                <a:rPr lang="en-US" altLang="zh-TW" sz="2400" b="1" dirty="0">
                  <a:latin typeface="+mj-lt"/>
                  <a:ea typeface="新細明體" pitchFamily="18" charset="-120"/>
                </a:rPr>
                <a:t>If Chinese character (e.g. </a:t>
              </a:r>
              <a:r>
                <a:rPr lang="zh-TW" altLang="en-US" sz="2400" b="1" dirty="0">
                  <a:latin typeface="+mj-lt"/>
                  <a:ea typeface="新細明體" pitchFamily="18" charset="-120"/>
                </a:rPr>
                <a:t>三義</a:t>
              </a:r>
              <a:r>
                <a:rPr lang="en-US" altLang="zh-TW" sz="2400" b="1" dirty="0">
                  <a:latin typeface="+mj-lt"/>
                  <a:ea typeface="新細明體" pitchFamily="18" charset="-120"/>
                </a:rPr>
                <a:t>) is used for Class Name, user should modify Assigned Class/Group Name into English (e.g. 3A).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2708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D5E20F-CCB7-45C7-8E3D-36300FFC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83660"/>
            <a:ext cx="9550400" cy="949999"/>
          </a:xfrm>
        </p:spPr>
        <p:txBody>
          <a:bodyPr/>
          <a:lstStyle/>
          <a:p>
            <a:r>
              <a:rPr lang="en-US" dirty="0"/>
              <a:t>Maintain Student Data: </a:t>
            </a:r>
            <a:br>
              <a:rPr lang="en-US" dirty="0"/>
            </a:br>
            <a:r>
              <a:rPr lang="en-US" dirty="0"/>
              <a:t>How to change Class/Group by batch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771D7B-F510-433F-83A5-2A6A74964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0DE0476-3B7C-43E0-95B5-4419D0913866}"/>
              </a:ext>
            </a:extLst>
          </p:cNvPr>
          <p:cNvSpPr/>
          <p:nvPr/>
        </p:nvSpPr>
        <p:spPr>
          <a:xfrm>
            <a:off x="57163" y="1106425"/>
            <a:ext cx="3672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ii. Press “Assign” button.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C90C397-EAD4-47F2-B456-E78EFBF63D53}"/>
              </a:ext>
            </a:extLst>
          </p:cNvPr>
          <p:cNvSpPr/>
          <p:nvPr/>
        </p:nvSpPr>
        <p:spPr>
          <a:xfrm>
            <a:off x="9107335" y="1194758"/>
            <a:ext cx="2949198" cy="83099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iii. Input a class/group name. 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971195A-81B1-4EB3-A70A-835610449926}"/>
              </a:ext>
            </a:extLst>
          </p:cNvPr>
          <p:cNvSpPr/>
          <p:nvPr/>
        </p:nvSpPr>
        <p:spPr>
          <a:xfrm>
            <a:off x="4344485" y="1267691"/>
            <a:ext cx="3672032" cy="83099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iv. Press “Assign” again.  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CBF8901F-F0A0-4A39-AAC8-1B40F94ADDFF}"/>
              </a:ext>
            </a:extLst>
          </p:cNvPr>
          <p:cNvGrpSpPr/>
          <p:nvPr/>
        </p:nvGrpSpPr>
        <p:grpSpPr>
          <a:xfrm>
            <a:off x="102371" y="1704112"/>
            <a:ext cx="11987259" cy="4637094"/>
            <a:chOff x="102371" y="1704112"/>
            <a:chExt cx="11987259" cy="463709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68C02DB-85B8-4415-9D0A-27EF1B9A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4935" y="2269586"/>
              <a:ext cx="9264695" cy="4032475"/>
            </a:xfrm>
            <a:prstGeom prst="rect">
              <a:avLst/>
            </a:prstGeom>
          </p:spPr>
        </p:pic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89334738-F88A-4522-A3EE-57E11E2262C1}"/>
                </a:ext>
              </a:extLst>
            </p:cNvPr>
            <p:cNvGrpSpPr/>
            <p:nvPr/>
          </p:nvGrpSpPr>
          <p:grpSpPr>
            <a:xfrm>
              <a:off x="102371" y="1704112"/>
              <a:ext cx="9962424" cy="4637094"/>
              <a:chOff x="102371" y="1704112"/>
              <a:chExt cx="9962424" cy="4637094"/>
            </a:xfrm>
          </p:grpSpPr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78C03A08-2279-4EC5-AB24-829B92C730C3}"/>
                  </a:ext>
                </a:extLst>
              </p:cNvPr>
              <p:cNvGrpSpPr/>
              <p:nvPr/>
            </p:nvGrpSpPr>
            <p:grpSpPr>
              <a:xfrm>
                <a:off x="2791838" y="4224190"/>
                <a:ext cx="5931248" cy="2117016"/>
                <a:chOff x="2087558" y="4105657"/>
                <a:chExt cx="5931248" cy="2117016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0A64DBB5-6EA1-431A-A26E-8F1141D6B66D}"/>
                    </a:ext>
                  </a:extLst>
                </p:cNvPr>
                <p:cNvSpPr/>
                <p:nvPr/>
              </p:nvSpPr>
              <p:spPr>
                <a:xfrm flipV="1">
                  <a:off x="6973777" y="4470393"/>
                  <a:ext cx="1045029" cy="409164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8C42D94-8F85-4AA7-9DE4-7DE1850889EB}"/>
                    </a:ext>
                  </a:extLst>
                </p:cNvPr>
                <p:cNvSpPr/>
                <p:nvPr/>
              </p:nvSpPr>
              <p:spPr>
                <a:xfrm flipV="1">
                  <a:off x="2087558" y="4879558"/>
                  <a:ext cx="551880" cy="1343115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FED4D902-A7F9-4802-AB05-7DA6D2FC9B81}"/>
                    </a:ext>
                  </a:extLst>
                </p:cNvPr>
                <p:cNvSpPr/>
                <p:nvPr/>
              </p:nvSpPr>
              <p:spPr>
                <a:xfrm flipV="1">
                  <a:off x="3640205" y="4105657"/>
                  <a:ext cx="699041" cy="364737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F8A45160-B8CA-4E6A-BFDE-5701A3F4D266}"/>
                    </a:ext>
                  </a:extLst>
                </p:cNvPr>
                <p:cNvSpPr/>
                <p:nvPr/>
              </p:nvSpPr>
              <p:spPr>
                <a:xfrm flipV="1">
                  <a:off x="5465059" y="4105657"/>
                  <a:ext cx="699041" cy="364736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</p:grp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2DF2436C-247D-4E81-8F21-399C65DD2D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072786" y="5601213"/>
                <a:ext cx="64814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F84668-3874-46B1-8F8C-56F8FF971FF8}"/>
                  </a:ext>
                </a:extLst>
              </p:cNvPr>
              <p:cNvSpPr/>
              <p:nvPr/>
            </p:nvSpPr>
            <p:spPr>
              <a:xfrm>
                <a:off x="102371" y="4771546"/>
                <a:ext cx="197041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altLang="zh-TW" sz="2400" b="1" dirty="0">
                  <a:solidFill>
                    <a:srgbClr val="008000"/>
                  </a:solidFill>
                  <a:latin typeface="+mj-lt"/>
                  <a:ea typeface="新細明體" pitchFamily="18" charset="-120"/>
                </a:endParaRPr>
              </a:p>
              <a:p>
                <a:pPr>
                  <a:defRPr/>
                </a:pPr>
                <a:r>
                  <a:rPr lang="en-US" altLang="zh-TW" sz="2400" b="1" dirty="0">
                    <a:solidFill>
                      <a:srgbClr val="008000"/>
                    </a:solidFill>
                    <a:latin typeface="+mj-lt"/>
                    <a:ea typeface="新細明體" pitchFamily="18" charset="-120"/>
                  </a:rPr>
                  <a:t>i. Select students(s). </a:t>
                </a:r>
              </a:p>
              <a:p>
                <a:pPr>
                  <a:defRPr/>
                </a:pPr>
                <a:r>
                  <a:rPr lang="en-US" altLang="zh-TW" sz="2400" b="1" dirty="0">
                    <a:solidFill>
                      <a:srgbClr val="008000"/>
                    </a:solidFill>
                    <a:latin typeface="+mj-lt"/>
                    <a:ea typeface="新細明體" pitchFamily="18" charset="-120"/>
                  </a:rPr>
                  <a:t> </a:t>
                </a:r>
              </a:p>
            </p:txBody>
          </p:sp>
          <p:cxnSp>
            <p:nvCxnSpPr>
              <p:cNvPr id="18" name="直線單箭頭接點 17">
                <a:extLst>
                  <a:ext uri="{FF2B5EF4-FFF2-40B4-BE49-F238E27FC236}">
                    <a16:creationId xmlns:a16="http://schemas.microsoft.com/office/drawing/2014/main" id="{D6281492-EEA7-4401-AA67-41865A0B1F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370667" y="1930400"/>
                <a:ext cx="2047692" cy="215053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97122C2F-B7A0-49F2-A285-A7B1384236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237446" y="2014647"/>
                <a:ext cx="1827349" cy="25312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61A90EAF-33AF-462E-A712-E1F86654F94E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 bwMode="auto">
              <a:xfrm flipH="1" flipV="1">
                <a:off x="6445638" y="1704112"/>
                <a:ext cx="73222" cy="252007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81B2196-48CF-4715-B32C-98AEE67A8DB1}"/>
                </a:ext>
              </a:extLst>
            </p:cNvPr>
            <p:cNvSpPr/>
            <p:nvPr/>
          </p:nvSpPr>
          <p:spPr>
            <a:xfrm flipV="1">
              <a:off x="2879841" y="4259253"/>
              <a:ext cx="657596" cy="321732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508F3EC-111C-4EA5-8832-60006F1DBAC3}"/>
              </a:ext>
            </a:extLst>
          </p:cNvPr>
          <p:cNvSpPr/>
          <p:nvPr/>
        </p:nvSpPr>
        <p:spPr>
          <a:xfrm>
            <a:off x="72074" y="2831890"/>
            <a:ext cx="2426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v. Press “Save” button.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A7ADC41-A905-48CF-9470-E91A68A2AB21}"/>
              </a:ext>
            </a:extLst>
          </p:cNvPr>
          <p:cNvCxnSpPr>
            <a:cxnSpLocks/>
            <a:stCxn id="3" idx="1"/>
          </p:cNvCxnSpPr>
          <p:nvPr/>
        </p:nvCxnSpPr>
        <p:spPr bwMode="auto">
          <a:xfrm flipH="1" flipV="1">
            <a:off x="2105883" y="3744687"/>
            <a:ext cx="719052" cy="541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25700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3018504" y="1890763"/>
            <a:ext cx="64757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0994C6-986A-48B2-A8AE-C40601957281}"/>
              </a:ext>
            </a:extLst>
          </p:cNvPr>
          <p:cNvSpPr/>
          <p:nvPr/>
        </p:nvSpPr>
        <p:spPr>
          <a:xfrm>
            <a:off x="615143" y="3608181"/>
            <a:ext cx="11282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HKEAA &gt; TSA &gt; Data Communication &gt; Prepare Outgoing Data 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143793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8620F4-F371-45C1-933F-5C580285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78C513-BA5D-4C2E-9AA0-D55B21A10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261CA4-62FA-45C8-8C1F-9F36AF5B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56488"/>
            <a:ext cx="9550400" cy="2345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760E19-9F8B-4792-A383-8308DFE321F6}"/>
              </a:ext>
            </a:extLst>
          </p:cNvPr>
          <p:cNvSpPr/>
          <p:nvPr/>
        </p:nvSpPr>
        <p:spPr>
          <a:xfrm flipV="1">
            <a:off x="1320800" y="4192333"/>
            <a:ext cx="518048" cy="409178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C90D52-3E13-466E-B14B-625A4CBEC554}"/>
              </a:ext>
            </a:extLst>
          </p:cNvPr>
          <p:cNvSpPr/>
          <p:nvPr/>
        </p:nvSpPr>
        <p:spPr>
          <a:xfrm flipV="1">
            <a:off x="1320799" y="3224410"/>
            <a:ext cx="1271675" cy="471766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08B8E1D-0476-418E-B4B7-B52B45089C3C}"/>
              </a:ext>
            </a:extLst>
          </p:cNvPr>
          <p:cNvSpPr/>
          <p:nvPr/>
        </p:nvSpPr>
        <p:spPr>
          <a:xfrm>
            <a:off x="2722951" y="2866956"/>
            <a:ext cx="4558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2.</a:t>
            </a:r>
            <a:r>
              <a:rPr lang="zh-TW" altLang="en-US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Press “Prepare”</a:t>
            </a:r>
            <a:r>
              <a:rPr lang="zh-TW" altLang="en-US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button.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C8F1D8-A81A-4CE8-8BC6-9392D0826902}"/>
              </a:ext>
            </a:extLst>
          </p:cNvPr>
          <p:cNvSpPr/>
          <p:nvPr/>
        </p:nvSpPr>
        <p:spPr>
          <a:xfrm>
            <a:off x="1185705" y="473338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1. Check “TSA Student Data”.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6172E9A-659F-4BDD-949B-9CB343152D0F}"/>
              </a:ext>
            </a:extLst>
          </p:cNvPr>
          <p:cNvSpPr/>
          <p:nvPr/>
        </p:nvSpPr>
        <p:spPr>
          <a:xfrm>
            <a:off x="1579824" y="1600215"/>
            <a:ext cx="935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HKEAA &gt; TSA &gt; Data Communication &gt; Prepare Outgoing Data</a:t>
            </a:r>
          </a:p>
        </p:txBody>
      </p:sp>
    </p:spTree>
    <p:extLst>
      <p:ext uri="{BB962C8B-B14F-4D97-AF65-F5344CB8AC3E}">
        <p14:creationId xmlns:p14="http://schemas.microsoft.com/office/powerpoint/2010/main" val="5255259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64912-7F7F-4E59-AD13-867C0A29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BAB841-E8E5-42A7-A288-CADB671A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A8426B2-EC87-4340-BF4F-69BB2B94E424}"/>
              </a:ext>
            </a:extLst>
          </p:cNvPr>
          <p:cNvGrpSpPr/>
          <p:nvPr/>
        </p:nvGrpSpPr>
        <p:grpSpPr>
          <a:xfrm>
            <a:off x="3170621" y="1310588"/>
            <a:ext cx="8648282" cy="4869159"/>
            <a:chOff x="2668203" y="1310588"/>
            <a:chExt cx="8648282" cy="486915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6C4C2DB-D87B-46C4-BE17-C57AC7580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3038" y="1310588"/>
              <a:ext cx="7643447" cy="4869159"/>
            </a:xfrm>
            <a:prstGeom prst="rect">
              <a:avLst/>
            </a:prstGeom>
          </p:spPr>
        </p:pic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3794EF76-F126-49C7-A4AC-6796D80BD5D2}"/>
                </a:ext>
              </a:extLst>
            </p:cNvPr>
            <p:cNvGrpSpPr/>
            <p:nvPr/>
          </p:nvGrpSpPr>
          <p:grpSpPr>
            <a:xfrm>
              <a:off x="2668203" y="1872173"/>
              <a:ext cx="8648282" cy="4307572"/>
              <a:chOff x="2668203" y="1872173"/>
              <a:chExt cx="8648282" cy="4307572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8BED8C5-14BD-44A7-8631-3645DED8D816}"/>
                  </a:ext>
                </a:extLst>
              </p:cNvPr>
              <p:cNvSpPr/>
              <p:nvPr/>
            </p:nvSpPr>
            <p:spPr>
              <a:xfrm flipV="1">
                <a:off x="3673038" y="2504506"/>
                <a:ext cx="7643447" cy="3675239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C663AC3-DFC0-4A2D-B5A4-E9A9019BFEBC}"/>
                  </a:ext>
                </a:extLst>
              </p:cNvPr>
              <p:cNvSpPr/>
              <p:nvPr/>
            </p:nvSpPr>
            <p:spPr>
              <a:xfrm flipV="1">
                <a:off x="3715559" y="1872173"/>
                <a:ext cx="595184" cy="355404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ADE5179F-ABC2-4507-895C-D4C476E238FA}"/>
                  </a:ext>
                </a:extLst>
              </p:cNvPr>
              <p:cNvCxnSpPr/>
              <p:nvPr/>
            </p:nvCxnSpPr>
            <p:spPr bwMode="auto">
              <a:xfrm flipH="1">
                <a:off x="2668203" y="4250453"/>
                <a:ext cx="100483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線單箭頭接點 15">
                <a:extLst>
                  <a:ext uri="{FF2B5EF4-FFF2-40B4-BE49-F238E27FC236}">
                    <a16:creationId xmlns:a16="http://schemas.microsoft.com/office/drawing/2014/main" id="{BDAFF826-4657-4706-827B-3945503DAA08}"/>
                  </a:ext>
                </a:extLst>
              </p:cNvPr>
              <p:cNvCxnSpPr/>
              <p:nvPr/>
            </p:nvCxnSpPr>
            <p:spPr bwMode="auto">
              <a:xfrm flipH="1">
                <a:off x="2710724" y="2061587"/>
                <a:ext cx="100483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CE4532E-DF69-4512-AAD0-305614097D17}"/>
              </a:ext>
            </a:extLst>
          </p:cNvPr>
          <p:cNvSpPr/>
          <p:nvPr/>
        </p:nvSpPr>
        <p:spPr>
          <a:xfrm>
            <a:off x="523788" y="3926626"/>
            <a:ext cx="246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3. Select search criteria.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B7F834-1544-43C7-9C30-EC136F2AB7D8}"/>
              </a:ext>
            </a:extLst>
          </p:cNvPr>
          <p:cNvSpPr/>
          <p:nvPr/>
        </p:nvSpPr>
        <p:spPr>
          <a:xfrm>
            <a:off x="604175" y="1776550"/>
            <a:ext cx="266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4. Press “Search” button.</a:t>
            </a:r>
          </a:p>
        </p:txBody>
      </p:sp>
    </p:spTree>
    <p:extLst>
      <p:ext uri="{BB962C8B-B14F-4D97-AF65-F5344CB8AC3E}">
        <p14:creationId xmlns:p14="http://schemas.microsoft.com/office/powerpoint/2010/main" val="15268530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9E7592-C571-4B7B-953D-C3070876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EE5BA4-B3F5-4E85-8CDD-DAF3817F6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B06BF0-1FBC-432A-A079-1E90356D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4" y="2117214"/>
            <a:ext cx="8008408" cy="325590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EB9554A-F7FD-4D33-918E-8BD7168A7426}"/>
              </a:ext>
            </a:extLst>
          </p:cNvPr>
          <p:cNvSpPr/>
          <p:nvPr/>
        </p:nvSpPr>
        <p:spPr>
          <a:xfrm flipV="1">
            <a:off x="3496244" y="4301066"/>
            <a:ext cx="415356" cy="1072051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F50666-5D8E-4622-8AB1-615C24BC729A}"/>
              </a:ext>
            </a:extLst>
          </p:cNvPr>
          <p:cNvSpPr/>
          <p:nvPr/>
        </p:nvSpPr>
        <p:spPr>
          <a:xfrm flipV="1">
            <a:off x="3496243" y="2669623"/>
            <a:ext cx="703223" cy="395309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94B39E7-7D4E-4053-AC28-396F5DE67E5F}"/>
              </a:ext>
            </a:extLst>
          </p:cNvPr>
          <p:cNvCxnSpPr/>
          <p:nvPr/>
        </p:nvCxnSpPr>
        <p:spPr bwMode="auto">
          <a:xfrm flipH="1">
            <a:off x="2491408" y="4853810"/>
            <a:ext cx="1004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D5FC6B7-4ECD-4B9A-81F6-4F4F0A4F96EF}"/>
              </a:ext>
            </a:extLst>
          </p:cNvPr>
          <p:cNvCxnSpPr/>
          <p:nvPr/>
        </p:nvCxnSpPr>
        <p:spPr bwMode="auto">
          <a:xfrm flipH="1">
            <a:off x="2491408" y="2879586"/>
            <a:ext cx="1004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28ADFE1-45B5-4497-9B0D-5AC5292D5F42}"/>
              </a:ext>
            </a:extLst>
          </p:cNvPr>
          <p:cNvSpPr/>
          <p:nvPr/>
        </p:nvSpPr>
        <p:spPr>
          <a:xfrm>
            <a:off x="430502" y="4438311"/>
            <a:ext cx="2895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5. Select student(s).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D3820F9-DBEE-40DB-AC99-C13769A534B8}"/>
              </a:ext>
            </a:extLst>
          </p:cNvPr>
          <p:cNvSpPr/>
          <p:nvPr/>
        </p:nvSpPr>
        <p:spPr>
          <a:xfrm>
            <a:off x="430502" y="2598003"/>
            <a:ext cx="2725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6. Press “Prepared”</a:t>
            </a:r>
          </a:p>
        </p:txBody>
      </p:sp>
    </p:spTree>
    <p:extLst>
      <p:ext uri="{BB962C8B-B14F-4D97-AF65-F5344CB8AC3E}">
        <p14:creationId xmlns:p14="http://schemas.microsoft.com/office/powerpoint/2010/main" val="31772345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1BDBF-7EBF-4FB6-BC9B-372AAC62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828894-C9B1-42D9-946A-0AA7683D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066B4B-9798-4AC4-A8C7-534FC439F58A}"/>
              </a:ext>
            </a:extLst>
          </p:cNvPr>
          <p:cNvSpPr/>
          <p:nvPr/>
        </p:nvSpPr>
        <p:spPr>
          <a:xfrm>
            <a:off x="874152" y="1500028"/>
            <a:ext cx="10115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7. In case error(s) is/are detected, please rectify errors according to the Error Report.</a:t>
            </a: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F1D2C7C-0D9A-4816-BFFC-F82CCD341A36}"/>
              </a:ext>
            </a:extLst>
          </p:cNvPr>
          <p:cNvSpPr/>
          <p:nvPr/>
        </p:nvSpPr>
        <p:spPr>
          <a:xfrm flipV="1">
            <a:off x="5226212" y="2904968"/>
            <a:ext cx="745580" cy="372784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C920ACF-3F43-4FF1-B71A-D843199F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09" y="2481632"/>
            <a:ext cx="10115582" cy="337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28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D80E2-DCCB-408E-A1F6-706C3597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810B6B-D87A-414A-B6D5-FE754AEBA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48BD1E4-8998-4153-8B38-A0C3EF808C39}"/>
              </a:ext>
            </a:extLst>
          </p:cNvPr>
          <p:cNvGrpSpPr/>
          <p:nvPr/>
        </p:nvGrpSpPr>
        <p:grpSpPr>
          <a:xfrm>
            <a:off x="1680933" y="1276781"/>
            <a:ext cx="8830133" cy="3243703"/>
            <a:chOff x="1189630" y="1276782"/>
            <a:chExt cx="9591675" cy="367665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926E4A6-639A-45A5-B37E-5867BB055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9630" y="1276782"/>
              <a:ext cx="9591675" cy="367665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27793D5-692C-4A9E-BD1C-84DE70978C4E}"/>
                </a:ext>
              </a:extLst>
            </p:cNvPr>
            <p:cNvSpPr/>
            <p:nvPr/>
          </p:nvSpPr>
          <p:spPr>
            <a:xfrm flipV="1">
              <a:off x="6672105" y="4472696"/>
              <a:ext cx="2149923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A090EAF-806C-419F-A803-844AFAFD21D5}"/>
                </a:ext>
              </a:extLst>
            </p:cNvPr>
            <p:cNvSpPr/>
            <p:nvPr/>
          </p:nvSpPr>
          <p:spPr>
            <a:xfrm flipV="1">
              <a:off x="8939264" y="4472696"/>
              <a:ext cx="751954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F83B666D-22B2-4C5B-A88E-98592B7FA268}"/>
              </a:ext>
            </a:extLst>
          </p:cNvPr>
          <p:cNvSpPr txBox="1">
            <a:spLocks/>
          </p:cNvSpPr>
          <p:nvPr/>
        </p:nvSpPr>
        <p:spPr bwMode="auto">
          <a:xfrm>
            <a:off x="768918" y="4763606"/>
            <a:ext cx="10854268" cy="13450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8. If there is no error, a TSA student data file will be prepared for preview. Select a type of report under “Preview Type” first, then press “Preview” under “Option”.</a:t>
            </a:r>
          </a:p>
        </p:txBody>
      </p:sp>
    </p:spTree>
    <p:extLst>
      <p:ext uri="{BB962C8B-B14F-4D97-AF65-F5344CB8AC3E}">
        <p14:creationId xmlns:p14="http://schemas.microsoft.com/office/powerpoint/2010/main" val="1274144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AF6C8-1531-47C4-A71B-22E819F6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A3FB77-0592-428F-A69F-47B576C5E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393AC82-C0F0-4D52-B829-FFF6C79ECF72}"/>
              </a:ext>
            </a:extLst>
          </p:cNvPr>
          <p:cNvSpPr txBox="1"/>
          <p:nvPr/>
        </p:nvSpPr>
        <p:spPr>
          <a:xfrm>
            <a:off x="771525" y="1467060"/>
            <a:ext cx="23567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+mj-lt"/>
                <a:ea typeface="新細明體" pitchFamily="18" charset="-120"/>
              </a:rPr>
              <a:t>Report Sample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5A7A9F-EDAA-4AF8-AC17-BA1C1A6F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015897"/>
            <a:ext cx="107442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25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66A66-A982-46A8-A041-FF5C4EEB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E28E4E-C0BA-49B1-A145-7EE35A554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61BACA0-CC6C-42F4-A189-D9AF657D1772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32080" y="5199240"/>
            <a:ext cx="11372045" cy="847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9. After viewing the report: </a:t>
            </a:r>
          </a:p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If user needs to modify the TSA student data, press “Un-prepare” button. </a:t>
            </a:r>
          </a:p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If no modification is needed, press “Confirm”. 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23C7292-1591-4639-BBE9-C2FBB4133485}"/>
              </a:ext>
            </a:extLst>
          </p:cNvPr>
          <p:cNvGrpSpPr/>
          <p:nvPr/>
        </p:nvGrpSpPr>
        <p:grpSpPr>
          <a:xfrm>
            <a:off x="1931830" y="1473449"/>
            <a:ext cx="8572546" cy="3286001"/>
            <a:chOff x="1918951" y="1273583"/>
            <a:chExt cx="8572546" cy="328600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8E91EA4-6BAD-42AB-9096-FAB04F21E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8951" y="1273583"/>
              <a:ext cx="8572546" cy="328600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AF1E977-FCFC-484E-AF47-054190806B28}"/>
                </a:ext>
              </a:extLst>
            </p:cNvPr>
            <p:cNvSpPr/>
            <p:nvPr/>
          </p:nvSpPr>
          <p:spPr>
            <a:xfrm flipV="1">
              <a:off x="9550841" y="4107320"/>
              <a:ext cx="940656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D339A60-D6B5-486F-B2AA-894EEDFF2F94}"/>
                </a:ext>
              </a:extLst>
            </p:cNvPr>
            <p:cNvSpPr/>
            <p:nvPr/>
          </p:nvSpPr>
          <p:spPr>
            <a:xfrm flipV="1">
              <a:off x="2575775" y="2118225"/>
              <a:ext cx="708338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8288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8880ED-B00B-455C-8C51-34050B7D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Transmission between CloudSAMS and BCA System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A143E3-8F7F-46A2-9D5C-564860EE7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sp>
        <p:nvSpPr>
          <p:cNvPr id="5" name="圓角矩形 16">
            <a:extLst>
              <a:ext uri="{FF2B5EF4-FFF2-40B4-BE49-F238E27FC236}">
                <a16:creationId xmlns:a16="http://schemas.microsoft.com/office/drawing/2014/main" id="{13FF1A96-0509-47D6-9D3A-C7C8D33F18F5}"/>
              </a:ext>
            </a:extLst>
          </p:cNvPr>
          <p:cNvSpPr/>
          <p:nvPr/>
        </p:nvSpPr>
        <p:spPr>
          <a:xfrm>
            <a:off x="3996267" y="1270176"/>
            <a:ext cx="7936138" cy="5156784"/>
          </a:xfrm>
          <a:prstGeom prst="roundRect">
            <a:avLst/>
          </a:prstGeom>
          <a:solidFill>
            <a:schemeClr val="bg1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rgbClr val="2E75B6"/>
              </a:solidFill>
            </a:endParaRPr>
          </a:p>
        </p:txBody>
      </p:sp>
      <p:sp>
        <p:nvSpPr>
          <p:cNvPr id="6" name="文字方塊 6">
            <a:extLst>
              <a:ext uri="{FF2B5EF4-FFF2-40B4-BE49-F238E27FC236}">
                <a16:creationId xmlns:a16="http://schemas.microsoft.com/office/drawing/2014/main" id="{0D6A3870-D6AB-49CA-B533-D8287562ADD8}"/>
              </a:ext>
            </a:extLst>
          </p:cNvPr>
          <p:cNvSpPr txBox="1"/>
          <p:nvPr/>
        </p:nvSpPr>
        <p:spPr>
          <a:xfrm>
            <a:off x="6198200" y="1256473"/>
            <a:ext cx="325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CloudSAMS</a:t>
            </a:r>
            <a:endParaRPr lang="zh-HK" altLang="en-US" sz="36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圓角矩形 13">
            <a:extLst>
              <a:ext uri="{FF2B5EF4-FFF2-40B4-BE49-F238E27FC236}">
                <a16:creationId xmlns:a16="http://schemas.microsoft.com/office/drawing/2014/main" id="{2CB60E35-B2AA-4B23-A94A-2815548EB0CC}"/>
              </a:ext>
            </a:extLst>
          </p:cNvPr>
          <p:cNvSpPr/>
          <p:nvPr/>
        </p:nvSpPr>
        <p:spPr>
          <a:xfrm>
            <a:off x="259595" y="1478214"/>
            <a:ext cx="2749447" cy="4736319"/>
          </a:xfrm>
          <a:prstGeom prst="roundRect">
            <a:avLst/>
          </a:prstGeom>
          <a:solidFill>
            <a:srgbClr val="8BECF9"/>
          </a:solidFill>
          <a:ln w="1333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HKEAA’s BCA system</a:t>
            </a:r>
            <a:endParaRPr lang="zh-HK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圓角矩形 8">
            <a:extLst>
              <a:ext uri="{FF2B5EF4-FFF2-40B4-BE49-F238E27FC236}">
                <a16:creationId xmlns:a16="http://schemas.microsoft.com/office/drawing/2014/main" id="{8C93D4A3-C35E-44A3-A53F-F6C4B0F78076}"/>
              </a:ext>
            </a:extLst>
          </p:cNvPr>
          <p:cNvSpPr/>
          <p:nvPr/>
        </p:nvSpPr>
        <p:spPr>
          <a:xfrm>
            <a:off x="4267567" y="2216233"/>
            <a:ext cx="2362508" cy="856377"/>
          </a:xfrm>
          <a:prstGeom prst="roundRect">
            <a:avLst/>
          </a:prstGeom>
          <a:noFill/>
          <a:ln w="127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tx1"/>
                </a:solidFill>
              </a:rPr>
              <a:t>Student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C8F55A0-780A-4FFF-8835-BE2D7430C35C}"/>
              </a:ext>
            </a:extLst>
          </p:cNvPr>
          <p:cNvSpPr/>
          <p:nvPr/>
        </p:nvSpPr>
        <p:spPr>
          <a:xfrm>
            <a:off x="4267568" y="3429000"/>
            <a:ext cx="2483990" cy="892669"/>
          </a:xfrm>
          <a:prstGeom prst="roundRect">
            <a:avLst/>
          </a:prstGeom>
          <a:noFill/>
          <a:ln w="127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tx1"/>
                </a:solidFill>
              </a:rPr>
              <a:t>Security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上彎箭號 20">
            <a:extLst>
              <a:ext uri="{FF2B5EF4-FFF2-40B4-BE49-F238E27FC236}">
                <a16:creationId xmlns:a16="http://schemas.microsoft.com/office/drawing/2014/main" id="{B6C253C8-F99D-48D9-BEAC-D39E24065ECE}"/>
              </a:ext>
            </a:extLst>
          </p:cNvPr>
          <p:cNvSpPr/>
          <p:nvPr/>
        </p:nvSpPr>
        <p:spPr>
          <a:xfrm flipV="1">
            <a:off x="6772856" y="2644421"/>
            <a:ext cx="4503914" cy="570491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07408C82-3D4E-48F2-B2CF-82153FFBBC41}"/>
              </a:ext>
            </a:extLst>
          </p:cNvPr>
          <p:cNvSpPr txBox="1"/>
          <p:nvPr/>
        </p:nvSpPr>
        <p:spPr>
          <a:xfrm>
            <a:off x="7622822" y="2110425"/>
            <a:ext cx="311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Relevant Student Data</a:t>
            </a:r>
            <a:endParaRPr lang="zh-HK" altLang="en-US" dirty="0"/>
          </a:p>
        </p:txBody>
      </p:sp>
      <p:sp>
        <p:nvSpPr>
          <p:cNvPr id="13" name="向右箭號 21">
            <a:extLst>
              <a:ext uri="{FF2B5EF4-FFF2-40B4-BE49-F238E27FC236}">
                <a16:creationId xmlns:a16="http://schemas.microsoft.com/office/drawing/2014/main" id="{3A0EB11F-9225-461E-8562-0D3D524EFDB5}"/>
              </a:ext>
            </a:extLst>
          </p:cNvPr>
          <p:cNvSpPr/>
          <p:nvPr/>
        </p:nvSpPr>
        <p:spPr>
          <a:xfrm>
            <a:off x="6926172" y="3714315"/>
            <a:ext cx="2483990" cy="322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14" name="圓角矩形 11">
            <a:extLst>
              <a:ext uri="{FF2B5EF4-FFF2-40B4-BE49-F238E27FC236}">
                <a16:creationId xmlns:a16="http://schemas.microsoft.com/office/drawing/2014/main" id="{36E95BEF-A1A1-46AA-BA5C-E66D1C33FA6F}"/>
              </a:ext>
            </a:extLst>
          </p:cNvPr>
          <p:cNvSpPr/>
          <p:nvPr/>
        </p:nvSpPr>
        <p:spPr>
          <a:xfrm>
            <a:off x="9556273" y="3301441"/>
            <a:ext cx="2183116" cy="856263"/>
          </a:xfrm>
          <a:prstGeom prst="roundRect">
            <a:avLst/>
          </a:prstGeom>
          <a:solidFill>
            <a:srgbClr val="B5D2EC"/>
          </a:solidFill>
          <a:ln w="1174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</a:t>
            </a:r>
            <a:endParaRPr lang="zh-HK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901DB21-AC39-4E72-863C-A028A5849CB9}"/>
              </a:ext>
            </a:extLst>
          </p:cNvPr>
          <p:cNvSpPr txBox="1"/>
          <p:nvPr/>
        </p:nvSpPr>
        <p:spPr>
          <a:xfrm>
            <a:off x="6926172" y="3314205"/>
            <a:ext cx="218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Access Right</a:t>
            </a:r>
            <a:endParaRPr lang="zh-HK" altLang="en-US" dirty="0"/>
          </a:p>
        </p:txBody>
      </p:sp>
      <p:sp>
        <p:nvSpPr>
          <p:cNvPr id="16" name="圓角矩形 10">
            <a:extLst>
              <a:ext uri="{FF2B5EF4-FFF2-40B4-BE49-F238E27FC236}">
                <a16:creationId xmlns:a16="http://schemas.microsoft.com/office/drawing/2014/main" id="{80725594-60C6-4B3C-AC04-23C7F54877F6}"/>
              </a:ext>
            </a:extLst>
          </p:cNvPr>
          <p:cNvSpPr/>
          <p:nvPr/>
        </p:nvSpPr>
        <p:spPr>
          <a:xfrm>
            <a:off x="9805352" y="4998672"/>
            <a:ext cx="1934037" cy="85626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tx1"/>
                </a:solidFill>
              </a:rPr>
              <a:t>CDS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向右箭號 14">
            <a:extLst>
              <a:ext uri="{FF2B5EF4-FFF2-40B4-BE49-F238E27FC236}">
                <a16:creationId xmlns:a16="http://schemas.microsoft.com/office/drawing/2014/main" id="{14FEA541-31AC-4576-A53F-4FA4A8498F15}"/>
              </a:ext>
            </a:extLst>
          </p:cNvPr>
          <p:cNvSpPr/>
          <p:nvPr/>
        </p:nvSpPr>
        <p:spPr>
          <a:xfrm>
            <a:off x="3199961" y="5005663"/>
            <a:ext cx="6533079" cy="322039"/>
          </a:xfrm>
          <a:prstGeom prst="rightArrow">
            <a:avLst/>
          </a:prstGeom>
          <a:solidFill>
            <a:srgbClr val="FFFF00"/>
          </a:solidFill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8" name="向右箭號 14">
            <a:extLst>
              <a:ext uri="{FF2B5EF4-FFF2-40B4-BE49-F238E27FC236}">
                <a16:creationId xmlns:a16="http://schemas.microsoft.com/office/drawing/2014/main" id="{AD69AF1B-F44E-4FAC-A5A9-2944F4ED580F}"/>
              </a:ext>
            </a:extLst>
          </p:cNvPr>
          <p:cNvSpPr/>
          <p:nvPr/>
        </p:nvSpPr>
        <p:spPr>
          <a:xfrm rot="10800000">
            <a:off x="3199960" y="5426804"/>
            <a:ext cx="6533079" cy="32203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向右箭號 14">
            <a:extLst>
              <a:ext uri="{FF2B5EF4-FFF2-40B4-BE49-F238E27FC236}">
                <a16:creationId xmlns:a16="http://schemas.microsoft.com/office/drawing/2014/main" id="{6D9CE651-178D-481A-8762-8C476761D6F8}"/>
              </a:ext>
            </a:extLst>
          </p:cNvPr>
          <p:cNvSpPr/>
          <p:nvPr/>
        </p:nvSpPr>
        <p:spPr>
          <a:xfrm rot="16200000">
            <a:off x="10342622" y="4426306"/>
            <a:ext cx="489029" cy="347788"/>
          </a:xfrm>
          <a:prstGeom prst="rightArrow">
            <a:avLst/>
          </a:prstGeom>
          <a:solidFill>
            <a:srgbClr val="FFFF00"/>
          </a:solidFill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3" name="向右箭號 14">
            <a:extLst>
              <a:ext uri="{FF2B5EF4-FFF2-40B4-BE49-F238E27FC236}">
                <a16:creationId xmlns:a16="http://schemas.microsoft.com/office/drawing/2014/main" id="{7F13907B-346A-4159-9723-608BB1156B71}"/>
              </a:ext>
            </a:extLst>
          </p:cNvPr>
          <p:cNvSpPr/>
          <p:nvPr/>
        </p:nvSpPr>
        <p:spPr>
          <a:xfrm rot="5400000">
            <a:off x="10881328" y="4436748"/>
            <a:ext cx="489030" cy="34778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35224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046ED-AD98-412F-BFFC-56A916DA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4A7C00-79CA-407B-87E8-AFC84D59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505F9A-E417-4BC5-B2B2-38C181DE3093}"/>
              </a:ext>
            </a:extLst>
          </p:cNvPr>
          <p:cNvSpPr/>
          <p:nvPr/>
        </p:nvSpPr>
        <p:spPr>
          <a:xfrm>
            <a:off x="450726" y="4840336"/>
            <a:ext cx="11446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10. After pressing “Confirm” button and the data file is confirmed successfully, a system message will be shown at the top of the system and “Confirm” button will turn dimmed.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F0B02C8-E004-467E-AE5E-3BA60DEAF3FB}"/>
              </a:ext>
            </a:extLst>
          </p:cNvPr>
          <p:cNvGrpSpPr/>
          <p:nvPr/>
        </p:nvGrpSpPr>
        <p:grpSpPr>
          <a:xfrm>
            <a:off x="4931228" y="1361569"/>
            <a:ext cx="6998189" cy="2694615"/>
            <a:chOff x="4931228" y="1361569"/>
            <a:chExt cx="6998189" cy="2694615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703E1F8-3EE0-4ADC-9B51-331E2576E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1228" y="1361569"/>
              <a:ext cx="6998189" cy="2694615"/>
            </a:xfrm>
            <a:prstGeom prst="rect">
              <a:avLst/>
            </a:prstGeom>
          </p:spPr>
        </p:pic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7635D62-C667-414F-B5C6-69BF7B7677B7}"/>
                </a:ext>
              </a:extLst>
            </p:cNvPr>
            <p:cNvGrpSpPr/>
            <p:nvPr/>
          </p:nvGrpSpPr>
          <p:grpSpPr>
            <a:xfrm>
              <a:off x="4931229" y="1517763"/>
              <a:ext cx="1804388" cy="897263"/>
              <a:chOff x="1307802" y="1850048"/>
              <a:chExt cx="2529412" cy="116390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E602954-4815-401E-8EF2-222F9C99B370}"/>
                  </a:ext>
                </a:extLst>
              </p:cNvPr>
              <p:cNvSpPr/>
              <p:nvPr/>
            </p:nvSpPr>
            <p:spPr>
              <a:xfrm flipV="1">
                <a:off x="2072786" y="2561684"/>
                <a:ext cx="719400" cy="452264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83800E9-935B-41F3-BF9B-A3045B7D64C5}"/>
                  </a:ext>
                </a:extLst>
              </p:cNvPr>
              <p:cNvSpPr/>
              <p:nvPr/>
            </p:nvSpPr>
            <p:spPr>
              <a:xfrm flipV="1">
                <a:off x="1307802" y="1850048"/>
                <a:ext cx="2529412" cy="452264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6C51222-7E65-4EDA-852A-6A58C9AAF577}"/>
              </a:ext>
            </a:extLst>
          </p:cNvPr>
          <p:cNvSpPr/>
          <p:nvPr/>
        </p:nvSpPr>
        <p:spPr bwMode="auto">
          <a:xfrm>
            <a:off x="4473299" y="2436821"/>
            <a:ext cx="308000" cy="4616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BE73E39-66E9-4D10-B56B-9A374C745EC2}"/>
              </a:ext>
            </a:extLst>
          </p:cNvPr>
          <p:cNvGrpSpPr/>
          <p:nvPr/>
        </p:nvGrpSpPr>
        <p:grpSpPr>
          <a:xfrm>
            <a:off x="600240" y="1373163"/>
            <a:ext cx="3670576" cy="2970606"/>
            <a:chOff x="600240" y="1373163"/>
            <a:chExt cx="3670576" cy="2970606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C863619-3269-4A1C-B18D-9C4983C66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240" y="1373163"/>
              <a:ext cx="3670576" cy="297060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98AC81D-088A-48BE-B6CE-60DAF27C157C}"/>
                </a:ext>
              </a:extLst>
            </p:cNvPr>
            <p:cNvSpPr/>
            <p:nvPr/>
          </p:nvSpPr>
          <p:spPr>
            <a:xfrm flipV="1">
              <a:off x="1203249" y="2202549"/>
              <a:ext cx="674537" cy="340227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6130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6EABF5-7D0B-4D86-ADEE-2CA391A7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Confirmed Outgoing Data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729342-9A36-46DC-8EB5-8B7A018C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31</a:t>
            </a:fld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796E4B-E90F-4F99-AD1A-CF5BA3DF326F}"/>
              </a:ext>
            </a:extLst>
          </p:cNvPr>
          <p:cNvSpPr/>
          <p:nvPr/>
        </p:nvSpPr>
        <p:spPr>
          <a:xfrm>
            <a:off x="2339758" y="5712710"/>
            <a:ext cx="7789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11. The student data file is ready to be sent via CDS.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307BEC4-DD03-4389-A720-B7A85802B345}"/>
              </a:ext>
            </a:extLst>
          </p:cNvPr>
          <p:cNvGrpSpPr/>
          <p:nvPr/>
        </p:nvGrpSpPr>
        <p:grpSpPr>
          <a:xfrm>
            <a:off x="2339758" y="2041429"/>
            <a:ext cx="8075394" cy="3407477"/>
            <a:chOff x="947736" y="1381125"/>
            <a:chExt cx="10296526" cy="409575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F04AE76-B700-4A69-8678-23D3177F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737" y="1381125"/>
              <a:ext cx="10296525" cy="409575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05B7151-CAE8-436D-BB37-EBF1F79888AF}"/>
                </a:ext>
              </a:extLst>
            </p:cNvPr>
            <p:cNvSpPr/>
            <p:nvPr/>
          </p:nvSpPr>
          <p:spPr>
            <a:xfrm flipV="1">
              <a:off x="947736" y="4821841"/>
              <a:ext cx="1254551" cy="65503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DFAA170-7424-47B8-A8B9-55D08D519CF8}"/>
              </a:ext>
            </a:extLst>
          </p:cNvPr>
          <p:cNvSpPr/>
          <p:nvPr/>
        </p:nvSpPr>
        <p:spPr>
          <a:xfrm>
            <a:off x="1487075" y="1584257"/>
            <a:ext cx="9863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HKEAA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TSA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Data Communication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Confirmed Outgoing Data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2715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32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2353733" y="2182505"/>
            <a:ext cx="767234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5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0994C6-986A-48B2-A8AE-C40601957281}"/>
              </a:ext>
            </a:extLst>
          </p:cNvPr>
          <p:cNvSpPr/>
          <p:nvPr/>
        </p:nvSpPr>
        <p:spPr>
          <a:xfrm>
            <a:off x="2072786" y="3567679"/>
            <a:ext cx="10202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CDS &gt; Outgoing Message &gt; Maintain Message 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931854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DF6476E2-8B8E-4278-88EA-3D99AEE5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854455"/>
            <a:ext cx="8362950" cy="37814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D4E2D83-22FB-41DF-9605-E300F2F3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and Send Outgoing Message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3A156C-B98F-481F-9AB1-348D69B0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33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8A8BCE-7D3A-4956-8A1B-6C77434C2486}"/>
              </a:ext>
            </a:extLst>
          </p:cNvPr>
          <p:cNvSpPr/>
          <p:nvPr/>
        </p:nvSpPr>
        <p:spPr>
          <a:xfrm flipV="1">
            <a:off x="4222772" y="5255362"/>
            <a:ext cx="1240971" cy="33436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DE3E65-F2D9-4849-9E8F-CE33CF80F200}"/>
              </a:ext>
            </a:extLst>
          </p:cNvPr>
          <p:cNvSpPr/>
          <p:nvPr/>
        </p:nvSpPr>
        <p:spPr>
          <a:xfrm>
            <a:off x="3357533" y="5859363"/>
            <a:ext cx="5147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1. Click the TSA Student Data file.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8F7426-A622-40D8-AC13-AE54434BC92B}"/>
              </a:ext>
            </a:extLst>
          </p:cNvPr>
          <p:cNvSpPr txBox="1"/>
          <p:nvPr/>
        </p:nvSpPr>
        <p:spPr>
          <a:xfrm>
            <a:off x="2822067" y="1303270"/>
            <a:ext cx="621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zh-TW" sz="2400" b="1" dirty="0">
                <a:latin typeface="+mj-lt"/>
                <a:ea typeface="新細明體" pitchFamily="18" charset="-120"/>
              </a:rPr>
              <a:t>CDS &gt; Outgoing Message &gt; Message List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732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CE5C2B-88C1-435D-9DF6-0F8950FB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and Send Outgoing Message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21C4E7-40A8-4219-B1CA-FF2617CDA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34</a:t>
            </a:fld>
            <a:endParaRPr lang="en-US" dirty="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9C1B89A9-7EB5-4FAE-B5B5-6E723EE3E399}"/>
              </a:ext>
            </a:extLst>
          </p:cNvPr>
          <p:cNvSpPr/>
          <p:nvPr/>
        </p:nvSpPr>
        <p:spPr bwMode="auto">
          <a:xfrm>
            <a:off x="5297299" y="3830953"/>
            <a:ext cx="511629" cy="5225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2A169A-47AD-4AAB-B18E-C11EC60439C0}"/>
              </a:ext>
            </a:extLst>
          </p:cNvPr>
          <p:cNvSpPr/>
          <p:nvPr/>
        </p:nvSpPr>
        <p:spPr>
          <a:xfrm>
            <a:off x="642201" y="1409381"/>
            <a:ext cx="4058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2. Press “Send” button.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3B1A29-910B-4AF8-B0FE-8CE66DEF69DF}"/>
              </a:ext>
            </a:extLst>
          </p:cNvPr>
          <p:cNvSpPr/>
          <p:nvPr/>
        </p:nvSpPr>
        <p:spPr>
          <a:xfrm>
            <a:off x="5323384" y="1391994"/>
            <a:ext cx="6763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3. In the new dialogue box, enter School Key.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DDB3A95-B42E-40E3-A05E-4906908F0E63}"/>
              </a:ext>
            </a:extLst>
          </p:cNvPr>
          <p:cNvGrpSpPr/>
          <p:nvPr/>
        </p:nvGrpSpPr>
        <p:grpSpPr>
          <a:xfrm>
            <a:off x="244952" y="1871046"/>
            <a:ext cx="5010150" cy="4109222"/>
            <a:chOff x="56238" y="1853660"/>
            <a:chExt cx="5010150" cy="410922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C0D7512D-BE63-4C4A-B8D4-A10FFE42F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38" y="2171932"/>
              <a:ext cx="5010150" cy="3790950"/>
            </a:xfrm>
            <a:prstGeom prst="rect">
              <a:avLst/>
            </a:prstGeom>
          </p:spPr>
        </p:pic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E3089BA0-4189-4241-BBD2-1709491C5668}"/>
                </a:ext>
              </a:extLst>
            </p:cNvPr>
            <p:cNvGrpSpPr/>
            <p:nvPr/>
          </p:nvGrpSpPr>
          <p:grpSpPr>
            <a:xfrm>
              <a:off x="1989140" y="1853660"/>
              <a:ext cx="481133" cy="1381776"/>
              <a:chOff x="1916342" y="1598288"/>
              <a:chExt cx="454002" cy="130819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D358D61-52D3-4762-998C-5D1727D634F4}"/>
                  </a:ext>
                </a:extLst>
              </p:cNvPr>
              <p:cNvSpPr/>
              <p:nvPr/>
            </p:nvSpPr>
            <p:spPr>
              <a:xfrm flipV="1">
                <a:off x="1916342" y="2622639"/>
                <a:ext cx="454002" cy="28384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cxnSp>
            <p:nvCxnSpPr>
              <p:cNvPr id="18" name="直線單箭頭接點 17">
                <a:extLst>
                  <a:ext uri="{FF2B5EF4-FFF2-40B4-BE49-F238E27FC236}">
                    <a16:creationId xmlns:a16="http://schemas.microsoft.com/office/drawing/2014/main" id="{D7DE0715-F998-47E3-BF39-72D7D1CF7134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 bwMode="auto">
              <a:xfrm flipV="1">
                <a:off x="2143343" y="1598288"/>
                <a:ext cx="0" cy="10243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612AE1C-3417-4409-A9BF-DD311A668B13}"/>
              </a:ext>
            </a:extLst>
          </p:cNvPr>
          <p:cNvGrpSpPr/>
          <p:nvPr/>
        </p:nvGrpSpPr>
        <p:grpSpPr>
          <a:xfrm>
            <a:off x="5929457" y="1871046"/>
            <a:ext cx="5551530" cy="3909261"/>
            <a:chOff x="5748208" y="1871046"/>
            <a:chExt cx="5551530" cy="3909261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BAA8C8B1-CB24-4624-9CDA-EDBF4826F43F}"/>
                </a:ext>
              </a:extLst>
            </p:cNvPr>
            <p:cNvGrpSpPr/>
            <p:nvPr/>
          </p:nvGrpSpPr>
          <p:grpSpPr>
            <a:xfrm>
              <a:off x="5748208" y="2171932"/>
              <a:ext cx="5551530" cy="3608375"/>
              <a:chOff x="6327525" y="1266484"/>
              <a:chExt cx="5551530" cy="3608375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31C427CB-28F2-4FC6-A3CD-DE4B807E2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846" r="17860" b="32937"/>
              <a:stretch/>
            </p:blipFill>
            <p:spPr>
              <a:xfrm>
                <a:off x="6327525" y="1266484"/>
                <a:ext cx="5551530" cy="3608375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1A9BCC7-1552-4681-ACC8-49448C2130B0}"/>
                  </a:ext>
                </a:extLst>
              </p:cNvPr>
              <p:cNvSpPr/>
              <p:nvPr/>
            </p:nvSpPr>
            <p:spPr>
              <a:xfrm flipV="1">
                <a:off x="7896224" y="2622640"/>
                <a:ext cx="1895475" cy="28384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63CDDFD-3298-4ADC-944B-CEFA63C83D2E}"/>
                  </a:ext>
                </a:extLst>
              </p:cNvPr>
              <p:cNvSpPr/>
              <p:nvPr/>
            </p:nvSpPr>
            <p:spPr>
              <a:xfrm flipV="1">
                <a:off x="6810375" y="1924050"/>
                <a:ext cx="628649" cy="354328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A7DFE7F-C557-4D36-8CD1-A46EF8FBD316}"/>
                </a:ext>
              </a:extLst>
            </p:cNvPr>
            <p:cNvSpPr/>
            <p:nvPr/>
          </p:nvSpPr>
          <p:spPr>
            <a:xfrm>
              <a:off x="6231058" y="5154464"/>
              <a:ext cx="46528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solidFill>
                    <a:srgbClr val="008000"/>
                  </a:solidFill>
                  <a:latin typeface="+mj-lt"/>
                  <a:ea typeface="新細明體" pitchFamily="18" charset="-120"/>
                </a:rPr>
                <a:t>4. Press “Send” button.</a:t>
              </a:r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A574C22F-1881-487F-96E2-FCDC5682C8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092655" y="1871046"/>
              <a:ext cx="0" cy="1671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9A71CB06-2A01-4458-AA8C-E6EA5DF8EE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5382" y="3235437"/>
              <a:ext cx="0" cy="19157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4599706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4A9BAB-0D3E-4683-A305-9242CA04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Outgoing Message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65C645-7B03-4B73-A7D9-1EB319ADE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35</a:t>
            </a:fld>
            <a:endParaRPr 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533AE65-CDCD-4E74-A368-C9BCA0A99D55}"/>
              </a:ext>
            </a:extLst>
          </p:cNvPr>
          <p:cNvGrpSpPr/>
          <p:nvPr/>
        </p:nvGrpSpPr>
        <p:grpSpPr>
          <a:xfrm>
            <a:off x="415590" y="1603250"/>
            <a:ext cx="10286223" cy="4816783"/>
            <a:chOff x="938825" y="1450435"/>
            <a:chExt cx="10958839" cy="4832541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B235F353-0E01-4DE5-8CD7-93023C743DF3}"/>
                </a:ext>
              </a:extLst>
            </p:cNvPr>
            <p:cNvGrpSpPr/>
            <p:nvPr/>
          </p:nvGrpSpPr>
          <p:grpSpPr>
            <a:xfrm>
              <a:off x="938825" y="1450435"/>
              <a:ext cx="4531809" cy="3598950"/>
              <a:chOff x="1086399" y="1424705"/>
              <a:chExt cx="7963009" cy="4766880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54F09488-0317-4A4A-B977-328F62B81E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0523"/>
              <a:stretch/>
            </p:blipFill>
            <p:spPr>
              <a:xfrm>
                <a:off x="1086400" y="1424705"/>
                <a:ext cx="7963008" cy="4766880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3CC568F-E562-4835-8409-3C9371556369}"/>
                  </a:ext>
                </a:extLst>
              </p:cNvPr>
              <p:cNvSpPr/>
              <p:nvPr/>
            </p:nvSpPr>
            <p:spPr>
              <a:xfrm flipV="1">
                <a:off x="1791871" y="5824307"/>
                <a:ext cx="1131634" cy="367277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509CCC3-C095-46B3-935E-1B57D1F90190}"/>
                  </a:ext>
                </a:extLst>
              </p:cNvPr>
              <p:cNvSpPr/>
              <p:nvPr/>
            </p:nvSpPr>
            <p:spPr>
              <a:xfrm flipV="1">
                <a:off x="1086399" y="1688040"/>
                <a:ext cx="7852650" cy="36727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688EECBF-23C5-4AF8-938D-6D0D05EEC980}"/>
                </a:ext>
              </a:extLst>
            </p:cNvPr>
            <p:cNvGrpSpPr/>
            <p:nvPr/>
          </p:nvGrpSpPr>
          <p:grpSpPr>
            <a:xfrm>
              <a:off x="3204730" y="2436686"/>
              <a:ext cx="5325897" cy="3078283"/>
              <a:chOff x="4939119" y="2071451"/>
              <a:chExt cx="5678377" cy="3441481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9D024F65-A012-4AAC-8480-3AC01D32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7381"/>
              <a:stretch/>
            </p:blipFill>
            <p:spPr>
              <a:xfrm>
                <a:off x="4939119" y="2071451"/>
                <a:ext cx="5678377" cy="3441481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7C9C2E4-95E0-4080-9501-545E4626EB82}"/>
                  </a:ext>
                </a:extLst>
              </p:cNvPr>
              <p:cNvSpPr/>
              <p:nvPr/>
            </p:nvSpPr>
            <p:spPr>
              <a:xfrm flipV="1">
                <a:off x="5456576" y="5133339"/>
                <a:ext cx="802997" cy="350493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148BC23-AB97-4015-A533-D5724F175F2B}"/>
                </a:ext>
              </a:extLst>
            </p:cNvPr>
            <p:cNvGrpSpPr/>
            <p:nvPr/>
          </p:nvGrpSpPr>
          <p:grpSpPr>
            <a:xfrm>
              <a:off x="5952746" y="2760752"/>
              <a:ext cx="5944918" cy="3522224"/>
              <a:chOff x="5952746" y="2760752"/>
              <a:chExt cx="5944918" cy="3522224"/>
            </a:xfrm>
          </p:grpSpPr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848DE4BA-2B86-46C9-A44C-5FED7765E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746" y="2760752"/>
                <a:ext cx="5944918" cy="35222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A915C26-DFF9-4E74-98BC-DAF4F5213855}"/>
                  </a:ext>
                </a:extLst>
              </p:cNvPr>
              <p:cNvSpPr/>
              <p:nvPr/>
            </p:nvSpPr>
            <p:spPr>
              <a:xfrm flipV="1">
                <a:off x="6514121" y="5979459"/>
                <a:ext cx="911438" cy="30351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1C820EA-B65B-46C0-BAE3-8289A49B8F1B}"/>
              </a:ext>
            </a:extLst>
          </p:cNvPr>
          <p:cNvSpPr/>
          <p:nvPr/>
        </p:nvSpPr>
        <p:spPr>
          <a:xfrm>
            <a:off x="4856736" y="1359717"/>
            <a:ext cx="766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5.Sucessful message is seen at the top of the screen. Message status will change from “Processing” to “Received”. 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6666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2793601" y="2498672"/>
            <a:ext cx="66047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TSA </a:t>
            </a:r>
            <a:r>
              <a:rPr lang="en-US" altLang="zh-TW" sz="7500" cap="all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</a:t>
            </a:r>
            <a:endParaRPr lang="en-US" altLang="zh-TW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0727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667CB3-0A15-4126-B3DF-753471FC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TSA Report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3E0BFB-D5CA-4AEF-B0A7-591793C6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37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0AF20E-8653-4629-931B-11332BEF531E}"/>
              </a:ext>
            </a:extLst>
          </p:cNvPr>
          <p:cNvSpPr/>
          <p:nvPr/>
        </p:nvSpPr>
        <p:spPr>
          <a:xfrm>
            <a:off x="142903" y="2531789"/>
            <a:ext cx="408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2. Press “Search” button.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A8C148-8237-4D43-ABD3-BBD8AAFD569D}"/>
              </a:ext>
            </a:extLst>
          </p:cNvPr>
          <p:cNvSpPr/>
          <p:nvPr/>
        </p:nvSpPr>
        <p:spPr>
          <a:xfrm>
            <a:off x="142903" y="4967754"/>
            <a:ext cx="3668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3. Choose “Built-in Template”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8DA5E3D-3984-45F8-A32E-203453542DC3}"/>
              </a:ext>
            </a:extLst>
          </p:cNvPr>
          <p:cNvGrpSpPr/>
          <p:nvPr/>
        </p:nvGrpSpPr>
        <p:grpSpPr>
          <a:xfrm>
            <a:off x="3022290" y="2078189"/>
            <a:ext cx="9026807" cy="4130566"/>
            <a:chOff x="2916620" y="1982819"/>
            <a:chExt cx="9144000" cy="4071139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AD61050-3F53-4F14-85AE-B1EE467CB94F}"/>
                </a:ext>
              </a:extLst>
            </p:cNvPr>
            <p:cNvGrpSpPr/>
            <p:nvPr/>
          </p:nvGrpSpPr>
          <p:grpSpPr>
            <a:xfrm>
              <a:off x="4666189" y="1982819"/>
              <a:ext cx="7394431" cy="4071139"/>
              <a:chOff x="1681090" y="1745502"/>
              <a:chExt cx="8829820" cy="4257964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BD74A9FA-FF26-4D55-866B-0535FFBD3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1090" y="1745502"/>
                <a:ext cx="8829820" cy="4257964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BF35138-5036-4701-AE0B-E80F95F2B2A7}"/>
                  </a:ext>
                </a:extLst>
              </p:cNvPr>
              <p:cNvSpPr/>
              <p:nvPr/>
            </p:nvSpPr>
            <p:spPr>
              <a:xfrm flipV="1">
                <a:off x="4117796" y="3874483"/>
                <a:ext cx="1978204" cy="461664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7D8CE98-0E59-40AD-93ED-00D810659FA1}"/>
                  </a:ext>
                </a:extLst>
              </p:cNvPr>
              <p:cNvSpPr/>
              <p:nvPr/>
            </p:nvSpPr>
            <p:spPr>
              <a:xfrm flipV="1">
                <a:off x="1854197" y="2806258"/>
                <a:ext cx="1235844" cy="46166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BB5103A-27A3-4F0B-A412-C66EE87CDEDC}"/>
                  </a:ext>
                </a:extLst>
              </p:cNvPr>
              <p:cNvSpPr/>
              <p:nvPr/>
            </p:nvSpPr>
            <p:spPr>
              <a:xfrm flipV="1">
                <a:off x="1681090" y="4881665"/>
                <a:ext cx="8829820" cy="46166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C856A0E3-640D-4464-B6E2-5F586E3A01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9489" y="3115976"/>
              <a:ext cx="97244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1ABF4D6D-66E4-494B-8E75-458948D67C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1930" y="4062954"/>
              <a:ext cx="3474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9DC48426-8053-4360-A2E2-BF06596271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16620" y="5202083"/>
              <a:ext cx="174956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CAA91CC2-959B-49E1-AA57-2C56A961BFEA}"/>
              </a:ext>
            </a:extLst>
          </p:cNvPr>
          <p:cNvSpPr/>
          <p:nvPr/>
        </p:nvSpPr>
        <p:spPr>
          <a:xfrm>
            <a:off x="159292" y="3681806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1. Choose language.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A5C3BC9-2A82-455A-BDDE-065E5BDF41CE}"/>
              </a:ext>
            </a:extLst>
          </p:cNvPr>
          <p:cNvSpPr/>
          <p:nvPr/>
        </p:nvSpPr>
        <p:spPr>
          <a:xfrm>
            <a:off x="4373837" y="1368602"/>
            <a:ext cx="356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HKEAA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TSA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Report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96144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D407B-B109-440D-89F3-F9500357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en-US" dirty="0"/>
              <a:t>TSA Report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B730E9-09D3-4085-84E4-363CD81C8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38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47701F-6F95-4D6C-A028-1F8D5A7B829A}"/>
              </a:ext>
            </a:extLst>
          </p:cNvPr>
          <p:cNvSpPr/>
          <p:nvPr/>
        </p:nvSpPr>
        <p:spPr>
          <a:xfrm>
            <a:off x="133212" y="4810493"/>
            <a:ext cx="1232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+mj-lt"/>
              </a:rPr>
              <a:t>Note: </a:t>
            </a:r>
          </a:p>
          <a:p>
            <a:r>
              <a:rPr lang="en-US" altLang="zh-TW" sz="2400" b="1" dirty="0">
                <a:latin typeface="+mj-lt"/>
              </a:rPr>
              <a:t>The information on report is based on the latest confirmed and sent TSA data file.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47C9281C-5BA0-4D5E-A0A5-BBAFA3D70310}"/>
              </a:ext>
            </a:extLst>
          </p:cNvPr>
          <p:cNvGrpSpPr/>
          <p:nvPr/>
        </p:nvGrpSpPr>
        <p:grpSpPr>
          <a:xfrm>
            <a:off x="133212" y="1594173"/>
            <a:ext cx="11764452" cy="2892721"/>
            <a:chOff x="133212" y="1988974"/>
            <a:chExt cx="11764452" cy="2892721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671E0DEC-BFFC-45CB-8D22-B68F5DC3C6AA}"/>
                </a:ext>
              </a:extLst>
            </p:cNvPr>
            <p:cNvGrpSpPr/>
            <p:nvPr/>
          </p:nvGrpSpPr>
          <p:grpSpPr>
            <a:xfrm>
              <a:off x="3829187" y="1988974"/>
              <a:ext cx="8068477" cy="2892721"/>
              <a:chOff x="3829187" y="1988974"/>
              <a:chExt cx="8068477" cy="2892721"/>
            </a:xfrm>
          </p:grpSpPr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B66CAC37-23A7-4C8B-8478-906A08BA1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957"/>
              <a:stretch/>
            </p:blipFill>
            <p:spPr>
              <a:xfrm>
                <a:off x="3829187" y="1988974"/>
                <a:ext cx="8068477" cy="2876550"/>
              </a:xfrm>
              <a:prstGeom prst="rect">
                <a:avLst/>
              </a:prstGeom>
            </p:spPr>
          </p:pic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84EF912B-D7F6-483E-8542-D4A5E6AD778B}"/>
                  </a:ext>
                </a:extLst>
              </p:cNvPr>
              <p:cNvGrpSpPr/>
              <p:nvPr/>
            </p:nvGrpSpPr>
            <p:grpSpPr>
              <a:xfrm>
                <a:off x="3873999" y="2299769"/>
                <a:ext cx="8023665" cy="2581926"/>
                <a:chOff x="3743875" y="3116315"/>
                <a:chExt cx="8023665" cy="2581926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957D10FD-A558-41BF-BD2E-8A4A380DD815}"/>
                    </a:ext>
                  </a:extLst>
                </p:cNvPr>
                <p:cNvSpPr/>
                <p:nvPr/>
              </p:nvSpPr>
              <p:spPr>
                <a:xfrm flipV="1">
                  <a:off x="3743875" y="3752598"/>
                  <a:ext cx="8023665" cy="1945643"/>
                </a:xfrm>
                <a:prstGeom prst="rect">
                  <a:avLst/>
                </a:prstGeom>
                <a:noFill/>
                <a:ln w="5080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dirty="0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6DCCB8C4-082F-4E69-BA3D-49E5EAC28464}"/>
                    </a:ext>
                  </a:extLst>
                </p:cNvPr>
                <p:cNvSpPr/>
                <p:nvPr/>
              </p:nvSpPr>
              <p:spPr>
                <a:xfrm flipV="1">
                  <a:off x="3743876" y="3116315"/>
                  <a:ext cx="1206496" cy="312684"/>
                </a:xfrm>
                <a:prstGeom prst="rect">
                  <a:avLst/>
                </a:prstGeom>
                <a:noFill/>
                <a:ln w="5080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dirty="0"/>
                </a:p>
              </p:txBody>
            </p:sp>
          </p:grpSp>
        </p:grp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D5FB3965-A309-48A1-940F-7423F1C1C19B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flipH="1" flipV="1">
              <a:off x="2564793" y="3900789"/>
              <a:ext cx="1309206" cy="80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E6CB1B6B-0EC8-4000-B36B-7627E097942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14014" y="2481653"/>
              <a:ext cx="9599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5F99D76-FCCE-4F05-83D2-C8D47DAB12BC}"/>
                </a:ext>
              </a:extLst>
            </p:cNvPr>
            <p:cNvSpPr/>
            <p:nvPr/>
          </p:nvSpPr>
          <p:spPr>
            <a:xfrm>
              <a:off x="133212" y="3574116"/>
              <a:ext cx="24315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solidFill>
                    <a:srgbClr val="009900"/>
                  </a:solidFill>
                  <a:latin typeface="+mj-lt"/>
                  <a:ea typeface="新細明體" pitchFamily="18" charset="-120"/>
                </a:rPr>
                <a:t>4. Choose print criteria.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9C2519F-B85A-4EEA-AA77-2D2EDAB45CF1}"/>
                </a:ext>
              </a:extLst>
            </p:cNvPr>
            <p:cNvSpPr/>
            <p:nvPr/>
          </p:nvSpPr>
          <p:spPr>
            <a:xfrm>
              <a:off x="133213" y="2079235"/>
              <a:ext cx="30423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solidFill>
                    <a:srgbClr val="009900"/>
                  </a:solidFill>
                  <a:latin typeface="+mj-lt"/>
                  <a:ea typeface="新細明體" pitchFamily="18" charset="-120"/>
                </a:rPr>
                <a:t>5. Press “Preview &amp; Print” button.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3054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79717-51BE-4D45-8511-C41C9BDE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Sample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9CFD97-AA0F-4231-892B-8B7BC4FF6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39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9FD664-619D-4652-B7C5-76FC2D7B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13" y="1744917"/>
            <a:ext cx="11251844" cy="4245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4564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5E66A-0BE8-4D35-A518-E252465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64" y="197487"/>
            <a:ext cx="9550400" cy="762000"/>
          </a:xfrm>
        </p:spPr>
        <p:txBody>
          <a:bodyPr/>
          <a:lstStyle/>
          <a:p>
            <a:r>
              <a:rPr lang="en-US" dirty="0"/>
              <a:t>Overview of Workflow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70EEE-8108-49AE-9C5B-DF0D61FA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509713"/>
            <a:ext cx="11471965" cy="4608512"/>
          </a:xfrm>
        </p:spPr>
        <p:txBody>
          <a:bodyPr/>
          <a:lstStyle/>
          <a:p>
            <a:r>
              <a:rPr lang="en-US" altLang="zh-HK" b="1" dirty="0">
                <a:solidFill>
                  <a:schemeClr val="tx1"/>
                </a:solidFill>
              </a:rPr>
              <a:t>Workflow to submit TSA Student Data file via CDS in </a:t>
            </a:r>
            <a:r>
              <a:rPr lang="en-US" altLang="zh-HK" b="1" dirty="0" err="1">
                <a:solidFill>
                  <a:schemeClr val="tx1"/>
                </a:solidFill>
              </a:rPr>
              <a:t>CloudSAMS</a:t>
            </a:r>
            <a:r>
              <a:rPr lang="en-US" altLang="zh-HK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1.	CDS &gt; Incoming Message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Decrypt the parameter file “TSA parameter file for primary school”.</a:t>
            </a:r>
          </a:p>
          <a:p>
            <a:pPr marL="969963" indent="0">
              <a:buClrTx/>
              <a:buSzPct val="100000"/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2.	HKEAA &gt; TSA &gt; Data Communication &gt; Process Incoming Data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Import parameter file “TSA parameter file for primary school”.</a:t>
            </a:r>
          </a:p>
          <a:p>
            <a:pPr marL="969963" indent="0">
              <a:buClrTx/>
              <a:buSzPct val="100000"/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3. 	</a:t>
            </a:r>
            <a:r>
              <a:rPr lang="fi-FI" altLang="zh-HK" b="1" dirty="0">
                <a:solidFill>
                  <a:srgbClr val="008000"/>
                </a:solidFill>
              </a:rPr>
              <a:t>HKEAA &gt; TSA &gt; Maintain Student Data</a:t>
            </a: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	</a:t>
            </a:r>
            <a:r>
              <a:rPr lang="en-US" altLang="zh-HK" dirty="0">
                <a:solidFill>
                  <a:schemeClr val="tx1"/>
                </a:solidFill>
              </a:rPr>
              <a:t>Maintain and save the student data.</a:t>
            </a:r>
          </a:p>
          <a:p>
            <a:pPr marL="0" indent="0">
              <a:buClrTx/>
              <a:buSzPct val="100000"/>
              <a:buNone/>
            </a:pPr>
            <a:endParaRPr lang="en-US" altLang="zh-HK" b="1" dirty="0">
              <a:solidFill>
                <a:srgbClr val="008000"/>
              </a:solidFill>
            </a:endParaRPr>
          </a:p>
          <a:p>
            <a:pPr marL="969963" indent="0">
              <a:buClrTx/>
              <a:buSzPct val="100000"/>
              <a:buNone/>
            </a:pPr>
            <a:endParaRPr lang="en-US" altLang="zh-HK" b="1" dirty="0">
              <a:solidFill>
                <a:schemeClr val="tx1"/>
              </a:solidFill>
            </a:endParaRPr>
          </a:p>
          <a:p>
            <a:endParaRPr lang="en-US" altLang="zh-HK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20D05A-404E-41EA-97DF-BE4A8D65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168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3445562" y="2805752"/>
            <a:ext cx="53008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348236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5E66A-0BE8-4D35-A518-E252465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64" y="197487"/>
            <a:ext cx="9550400" cy="762000"/>
          </a:xfrm>
        </p:spPr>
        <p:txBody>
          <a:bodyPr/>
          <a:lstStyle/>
          <a:p>
            <a:r>
              <a:rPr lang="en-US" dirty="0"/>
              <a:t>Overview of Workflow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70EEE-8108-49AE-9C5B-DF0D61FA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509713"/>
            <a:ext cx="11471965" cy="4608512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4.	HKEAA &gt; TSA &gt; Data Communication &gt; Prepare Outgoing Data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Prepare the TSA Student Data file and check the report.  If there is no problem, confirm the TSA Student Data file”.</a:t>
            </a:r>
          </a:p>
          <a:p>
            <a:pPr marL="969963" indent="0">
              <a:buClrTx/>
              <a:buSzPct val="100000"/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5.	CDS &gt; Outgoing Message &gt; Maintain Message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Encrypt and send the TSA Student Data file.</a:t>
            </a:r>
            <a:endParaRPr lang="en-US" altLang="zh-HK" b="1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endParaRPr lang="en-US" altLang="zh-HK" b="1" dirty="0">
              <a:solidFill>
                <a:srgbClr val="008000"/>
              </a:solidFill>
            </a:endParaRPr>
          </a:p>
          <a:p>
            <a:pPr marL="969963" indent="0">
              <a:buClrTx/>
              <a:buSzPct val="100000"/>
              <a:buNone/>
            </a:pPr>
            <a:endParaRPr lang="en-US" altLang="zh-HK" b="1" dirty="0">
              <a:solidFill>
                <a:schemeClr val="tx1"/>
              </a:solidFill>
            </a:endParaRPr>
          </a:p>
          <a:p>
            <a:endParaRPr lang="en-US" altLang="zh-HK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20D05A-404E-41EA-97DF-BE4A8D65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524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Step 1</a:t>
            </a:r>
            <a:endParaRPr lang="zh-TW" altLang="en-US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2653795" y="3429000"/>
            <a:ext cx="8718016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CDS &gt; Incoming Message</a:t>
            </a:r>
            <a:endParaRPr lang="zh-TW" altLang="en-US" sz="5200" b="0" kern="0" dirty="0"/>
          </a:p>
        </p:txBody>
      </p:sp>
    </p:spTree>
    <p:extLst>
      <p:ext uri="{BB962C8B-B14F-4D97-AF65-F5344CB8AC3E}">
        <p14:creationId xmlns:p14="http://schemas.microsoft.com/office/powerpoint/2010/main" val="2634434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 TSA Parameter at CDS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E04BF1F-9B49-45CA-80FA-341325235BD3}"/>
              </a:ext>
            </a:extLst>
          </p:cNvPr>
          <p:cNvGrpSpPr/>
          <p:nvPr/>
        </p:nvGrpSpPr>
        <p:grpSpPr>
          <a:xfrm>
            <a:off x="2740898" y="1881799"/>
            <a:ext cx="6710203" cy="3864700"/>
            <a:chOff x="602333" y="2204720"/>
            <a:chExt cx="6710203" cy="38647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F0EC357-5E14-4E97-812A-FD7084E3D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333" y="2204720"/>
              <a:ext cx="6710203" cy="3864700"/>
            </a:xfrm>
            <a:prstGeom prst="rect">
              <a:avLst/>
            </a:prstGeom>
          </p:spPr>
        </p:pic>
        <p:sp>
          <p:nvSpPr>
            <p:cNvPr id="7" name="矩形 8">
              <a:extLst>
                <a:ext uri="{FF2B5EF4-FFF2-40B4-BE49-F238E27FC236}">
                  <a16:creationId xmlns:a16="http://schemas.microsoft.com/office/drawing/2014/main" id="{E44D92C8-C24C-48C7-B2B5-250B05A9FBBF}"/>
                </a:ext>
              </a:extLst>
            </p:cNvPr>
            <p:cNvSpPr/>
            <p:nvPr/>
          </p:nvSpPr>
          <p:spPr>
            <a:xfrm>
              <a:off x="2418079" y="5576832"/>
              <a:ext cx="1341121" cy="492588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717CA446-CB43-45D0-B4C9-2048BBC2D492}"/>
              </a:ext>
            </a:extLst>
          </p:cNvPr>
          <p:cNvSpPr txBox="1">
            <a:spLocks/>
          </p:cNvSpPr>
          <p:nvPr/>
        </p:nvSpPr>
        <p:spPr bwMode="auto">
          <a:xfrm>
            <a:off x="3088639" y="5894024"/>
            <a:ext cx="6710203" cy="56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400" b="1" dirty="0">
                <a:solidFill>
                  <a:srgbClr val="008000"/>
                </a:solidFill>
                <a:latin typeface="+mn-ea"/>
                <a:ea typeface="+mn-ea"/>
                <a:cs typeface="+mn-cs"/>
              </a:rPr>
              <a:t>1. Click the TSA parameter file.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3088639" y="1226478"/>
            <a:ext cx="7772400" cy="655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en-US" altLang="zh-TW" sz="2400" kern="0" dirty="0">
                <a:solidFill>
                  <a:schemeClr val="tx1"/>
                </a:solidFill>
                <a:effectLst/>
                <a:ea typeface="新細明體" pitchFamily="18" charset="-120"/>
                <a:cs typeface="+mn-cs"/>
              </a:rPr>
              <a:t>CDS &gt; Incoming Message &gt; Message List</a:t>
            </a:r>
            <a:endParaRPr lang="zh-TW" altLang="en-US" sz="2400" kern="0" dirty="0">
              <a:solidFill>
                <a:schemeClr val="tx1"/>
              </a:solidFill>
              <a:effectLst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476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 TSA Parameter at CDS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F71E8CF-3CEF-4DEC-A0BE-F0CDE6DB6A35}"/>
              </a:ext>
            </a:extLst>
          </p:cNvPr>
          <p:cNvGrpSpPr/>
          <p:nvPr/>
        </p:nvGrpSpPr>
        <p:grpSpPr>
          <a:xfrm>
            <a:off x="1263018" y="1646125"/>
            <a:ext cx="3746500" cy="3698780"/>
            <a:chOff x="613820" y="2242500"/>
            <a:chExt cx="3746500" cy="369878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417BD20-8684-4743-80C8-9435E2272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820" y="2242500"/>
              <a:ext cx="3746500" cy="3472811"/>
            </a:xfrm>
            <a:prstGeom prst="rect">
              <a:avLst/>
            </a:prstGeom>
          </p:spPr>
        </p:pic>
        <p:sp>
          <p:nvSpPr>
            <p:cNvPr id="7" name="矩形 8">
              <a:extLst>
                <a:ext uri="{FF2B5EF4-FFF2-40B4-BE49-F238E27FC236}">
                  <a16:creationId xmlns:a16="http://schemas.microsoft.com/office/drawing/2014/main" id="{E44D92C8-C24C-48C7-B2B5-250B05A9FBBF}"/>
                </a:ext>
              </a:extLst>
            </p:cNvPr>
            <p:cNvSpPr/>
            <p:nvPr/>
          </p:nvSpPr>
          <p:spPr>
            <a:xfrm>
              <a:off x="634333" y="2890632"/>
              <a:ext cx="723551" cy="396605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FA71BC6A-551F-49D4-B12D-BB11D4DF9B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81672" y="3287237"/>
              <a:ext cx="1940991" cy="26540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151906F-3DFD-4A8E-BFA8-FAB73528B921}"/>
              </a:ext>
            </a:extLst>
          </p:cNvPr>
          <p:cNvGrpSpPr/>
          <p:nvPr/>
        </p:nvGrpSpPr>
        <p:grpSpPr>
          <a:xfrm>
            <a:off x="5831986" y="1646125"/>
            <a:ext cx="5791200" cy="4308954"/>
            <a:chOff x="5748334" y="2183568"/>
            <a:chExt cx="5791200" cy="4308954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C26462A-C00C-4E4E-B3FA-5B908434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8334" y="2183568"/>
              <a:ext cx="5791200" cy="2571750"/>
            </a:xfrm>
            <a:prstGeom prst="rect">
              <a:avLst/>
            </a:prstGeom>
          </p:spPr>
        </p:pic>
        <p:sp>
          <p:nvSpPr>
            <p:cNvPr id="14" name="矩形 8">
              <a:extLst>
                <a:ext uri="{FF2B5EF4-FFF2-40B4-BE49-F238E27FC236}">
                  <a16:creationId xmlns:a16="http://schemas.microsoft.com/office/drawing/2014/main" id="{060FF48C-E3DF-4B4E-B969-56EAF89C557F}"/>
                </a:ext>
              </a:extLst>
            </p:cNvPr>
            <p:cNvSpPr/>
            <p:nvPr/>
          </p:nvSpPr>
          <p:spPr>
            <a:xfrm>
              <a:off x="5748334" y="3022002"/>
              <a:ext cx="1100321" cy="416601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D95FDDC7-F0BA-4956-9E77-19D3EBB5F0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01965" y="3495515"/>
              <a:ext cx="1311584" cy="20423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38E916C9-218A-4C24-B99B-2324A75626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81474" y="5537868"/>
              <a:ext cx="4758060" cy="9546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2800" b="1" dirty="0">
                  <a:solidFill>
                    <a:srgbClr val="008000"/>
                  </a:solidFill>
                  <a:latin typeface="Trebuchet MS" pitchFamily="34" charset="0"/>
                  <a:ea typeface="新細明體" pitchFamily="18" charset="-120"/>
                  <a:cs typeface="+mn-cs"/>
                </a:rPr>
                <a:t>3. Input “School Key”</a:t>
              </a:r>
            </a:p>
            <a:p>
              <a:pPr eaLnBrk="1" hangingPunct="1">
                <a:defRPr/>
              </a:pPr>
              <a:r>
                <a:rPr lang="en-US" altLang="zh-TW" sz="2800" b="1" dirty="0">
                  <a:solidFill>
                    <a:srgbClr val="008000"/>
                  </a:solidFill>
                  <a:latin typeface="Trebuchet MS" pitchFamily="34" charset="0"/>
                  <a:ea typeface="新細明體" pitchFamily="18" charset="-120"/>
                  <a:cs typeface="+mn-cs"/>
                </a:rPr>
                <a:t>Then press “Open” button</a:t>
              </a:r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2D3F6362-9BAE-4BF2-9016-7BD6B2460FCF}"/>
              </a:ext>
            </a:extLst>
          </p:cNvPr>
          <p:cNvSpPr txBox="1">
            <a:spLocks/>
          </p:cNvSpPr>
          <p:nvPr/>
        </p:nvSpPr>
        <p:spPr bwMode="auto">
          <a:xfrm>
            <a:off x="1263018" y="5269225"/>
            <a:ext cx="4391076" cy="7091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rgbClr val="008000"/>
                </a:solidFill>
                <a:latin typeface="Trebuchet MS" pitchFamily="34" charset="0"/>
                <a:ea typeface="新細明體" pitchFamily="18" charset="-120"/>
                <a:cs typeface="+mn-cs"/>
              </a:rPr>
              <a:t>2. Press “Open” button</a:t>
            </a:r>
            <a:endParaRPr kumimoji="0" lang="zh-TW" altLang="en-US" sz="2800" b="1" dirty="0">
              <a:solidFill>
                <a:srgbClr val="008000"/>
              </a:solidFill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351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44" y="187647"/>
            <a:ext cx="9550400" cy="762000"/>
          </a:xfrm>
        </p:spPr>
        <p:txBody>
          <a:bodyPr/>
          <a:lstStyle/>
          <a:p>
            <a:r>
              <a:rPr lang="en-US" dirty="0"/>
              <a:t>Decrypt TSA Parameter at CDS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758D901B-39CA-4AD9-823A-5F19A34851C7}"/>
              </a:ext>
            </a:extLst>
          </p:cNvPr>
          <p:cNvSpPr txBox="1">
            <a:spLocks/>
          </p:cNvSpPr>
          <p:nvPr/>
        </p:nvSpPr>
        <p:spPr bwMode="auto">
          <a:xfrm>
            <a:off x="3966174" y="5942417"/>
            <a:ext cx="4955794" cy="5142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n-lt"/>
                <a:ea typeface="新細明體" pitchFamily="18" charset="-120"/>
                <a:cs typeface="+mn-cs"/>
              </a:rPr>
              <a:t>4. Message is decrypted.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A6CED4F-AEC9-47DF-AD6A-353DC53BC314}"/>
              </a:ext>
            </a:extLst>
          </p:cNvPr>
          <p:cNvGrpSpPr/>
          <p:nvPr/>
        </p:nvGrpSpPr>
        <p:grpSpPr>
          <a:xfrm>
            <a:off x="2347163" y="1275009"/>
            <a:ext cx="7497673" cy="4547538"/>
            <a:chOff x="2921000" y="1965741"/>
            <a:chExt cx="6869112" cy="394695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B49F1C6-478B-4A5D-A6AD-9924A26B0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0" y="1965741"/>
              <a:ext cx="6869112" cy="3946958"/>
            </a:xfrm>
            <a:prstGeom prst="rect">
              <a:avLst/>
            </a:prstGeom>
          </p:spPr>
        </p:pic>
        <p:sp>
          <p:nvSpPr>
            <p:cNvPr id="17" name="矩形 8">
              <a:extLst>
                <a:ext uri="{FF2B5EF4-FFF2-40B4-BE49-F238E27FC236}">
                  <a16:creationId xmlns:a16="http://schemas.microsoft.com/office/drawing/2014/main" id="{C1183446-3CB3-4074-BB3E-6C2EFDC609DA}"/>
                </a:ext>
              </a:extLst>
            </p:cNvPr>
            <p:cNvSpPr/>
            <p:nvPr/>
          </p:nvSpPr>
          <p:spPr>
            <a:xfrm>
              <a:off x="3329697" y="5572636"/>
              <a:ext cx="924803" cy="340063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42925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49215</TotalTime>
  <Words>1105</Words>
  <Application>Microsoft Office PowerPoint</Application>
  <PresentationFormat>寬螢幕</PresentationFormat>
  <Paragraphs>204</Paragraphs>
  <Slides>40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MS PGothic</vt:lpstr>
      <vt:lpstr>微軟正黑體</vt:lpstr>
      <vt:lpstr>新細明體</vt:lpstr>
      <vt:lpstr>Arial</vt:lpstr>
      <vt:lpstr>Bodoni MT Black</vt:lpstr>
      <vt:lpstr>Calibri</vt:lpstr>
      <vt:lpstr>Cooper Black</vt:lpstr>
      <vt:lpstr>Tahoma</vt:lpstr>
      <vt:lpstr>Trebuchet MS</vt:lpstr>
      <vt:lpstr>Wingdings</vt:lpstr>
      <vt:lpstr>佈景主題1</vt:lpstr>
      <vt:lpstr>CloudSAMS</vt:lpstr>
      <vt:lpstr>HKEAA Module Structure </vt:lpstr>
      <vt:lpstr>Data Transmission between CloudSAMS and BCA System </vt:lpstr>
      <vt:lpstr>Overview of Workflow</vt:lpstr>
      <vt:lpstr>Overview of Workflow</vt:lpstr>
      <vt:lpstr>PowerPoint 簡報</vt:lpstr>
      <vt:lpstr>Decrypt TSA Parameter at CDS module</vt:lpstr>
      <vt:lpstr>Decrypt TSA Parameter at CDS module</vt:lpstr>
      <vt:lpstr>Decrypt TSA Parameter at CDS module</vt:lpstr>
      <vt:lpstr>PowerPoint 簡報</vt:lpstr>
      <vt:lpstr>Import the decrypted parameter</vt:lpstr>
      <vt:lpstr>Import the decrypted parameter</vt:lpstr>
      <vt:lpstr>Import Parameter File</vt:lpstr>
      <vt:lpstr>PowerPoint 簡報</vt:lpstr>
      <vt:lpstr>Maintain Student Data</vt:lpstr>
      <vt:lpstr>Maintain Student Data</vt:lpstr>
      <vt:lpstr>Maintain Student Data</vt:lpstr>
      <vt:lpstr>Maintain Student Data</vt:lpstr>
      <vt:lpstr>Maintain Student Data: Reminder (1)</vt:lpstr>
      <vt:lpstr>Maintain Student Data: Reminder (2)</vt:lpstr>
      <vt:lpstr>Maintain Student Data:  How to change Class/Group by batch</vt:lpstr>
      <vt:lpstr>PowerPoint 簡報</vt:lpstr>
      <vt:lpstr>Prepare Outgoing Data</vt:lpstr>
      <vt:lpstr>Prepare Outgoing Data</vt:lpstr>
      <vt:lpstr>Prepare Outgoing Data</vt:lpstr>
      <vt:lpstr>Prepare Outgoing Data</vt:lpstr>
      <vt:lpstr>Prepare Outgoing Data</vt:lpstr>
      <vt:lpstr>Prepare Outgoing Data</vt:lpstr>
      <vt:lpstr>Prepare Outgoing Data</vt:lpstr>
      <vt:lpstr>Prepare Outgoing Data</vt:lpstr>
      <vt:lpstr>Confirmed Outgoing Data</vt:lpstr>
      <vt:lpstr>PowerPoint 簡報</vt:lpstr>
      <vt:lpstr>View and Send Outgoing Message</vt:lpstr>
      <vt:lpstr>View and Send Outgoing Message</vt:lpstr>
      <vt:lpstr>Send Outgoing Message</vt:lpstr>
      <vt:lpstr>PowerPoint 簡報</vt:lpstr>
      <vt:lpstr>TSA Report</vt:lpstr>
      <vt:lpstr>TSA Report</vt:lpstr>
      <vt:lpstr>Report Sample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dc:creator>Ricardo Yu</dc:creator>
  <cp:lastModifiedBy>SO, Pui-shan Kennis</cp:lastModifiedBy>
  <cp:revision>638</cp:revision>
  <cp:lastPrinted>2024-09-05T06:08:10Z</cp:lastPrinted>
  <dcterms:created xsi:type="dcterms:W3CDTF">2018-05-11T03:19:46Z</dcterms:created>
  <dcterms:modified xsi:type="dcterms:W3CDTF">2025-01-06T04:40:55Z</dcterms:modified>
</cp:coreProperties>
</file>